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81CEDB-C4CD-4851-8EFA-513BDE53F5A3}" type="datetimeFigureOut">
              <a:rPr lang="en-US" smtClean="0"/>
              <a:t>4/25/2016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16DBA9-981B-4C87-BF12-F1993FBCC3BA}" type="slidenum">
              <a:rPr lang="en-US" smtClean="0"/>
              <a:t>‹#›</a:t>
            </a:fld>
            <a:endParaRPr lang="en-US"/>
          </a:p>
        </p:txBody>
      </p:sp>
    </p:spTree>
    <p:extLst>
      <p:ext uri="{BB962C8B-B14F-4D97-AF65-F5344CB8AC3E}">
        <p14:creationId xmlns:p14="http://schemas.microsoft.com/office/powerpoint/2010/main" val="35827218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5D2032B-386F-4CC8-B58B-1590F446A5BF}" type="datetimeFigureOut">
              <a:rPr lang="en-US" smtClean="0"/>
              <a:t>4/25/2016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A3E10E-85C7-4E58-A76F-076F7A948C36}"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2032B-386F-4CC8-B58B-1590F446A5BF}"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3E10E-85C7-4E58-A76F-076F7A948C36}"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2032B-386F-4CC8-B58B-1590F446A5BF}"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3E10E-85C7-4E58-A76F-076F7A948C36}"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5D2032B-386F-4CC8-B58B-1590F446A5BF}"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3E10E-85C7-4E58-A76F-076F7A948C36}" type="slidenum">
              <a:rPr lang="en-US" smtClean="0"/>
              <a:t>‹#›</a:t>
            </a:fld>
            <a:endParaRPr lang="en-US"/>
          </a:p>
        </p:txBody>
      </p:sp>
      <p:sp>
        <p:nvSpPr>
          <p:cNvPr id="11" name="Title 10"/>
          <p:cNvSpPr>
            <a:spLocks noGrp="1"/>
          </p:cNvSpPr>
          <p:nvPr>
            <p:ph type="title"/>
          </p:nvPr>
        </p:nvSpPr>
        <p:spPr>
          <a:xfrm>
            <a:off x="707522" y="586125"/>
            <a:ext cx="7756263" cy="1054250"/>
          </a:xfrm>
        </p:spPr>
        <p:txBody>
          <a:bodyPr/>
          <a:lstStyle/>
          <a:p>
            <a:r>
              <a:rPr lang="en-US" dirty="0" smtClean="0"/>
              <a:t>Click to edit Master title style</a:t>
            </a:r>
            <a:endParaRPr lang="en-US" dirty="0"/>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470" y="152399"/>
            <a:ext cx="530578" cy="60960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D2032B-386F-4CC8-B58B-1590F446A5BF}"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A3E10E-85C7-4E58-A76F-076F7A948C3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5D2032B-386F-4CC8-B58B-1590F446A5BF}"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3E10E-85C7-4E58-A76F-076F7A948C36}"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D2032B-386F-4CC8-B58B-1590F446A5BF}"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A3E10E-85C7-4E58-A76F-076F7A948C36}"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D2032B-386F-4CC8-B58B-1590F446A5BF}"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A3E10E-85C7-4E58-A76F-076F7A948C36}"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2032B-386F-4CC8-B58B-1590F446A5BF}"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A3E10E-85C7-4E58-A76F-076F7A948C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2032B-386F-4CC8-B58B-1590F446A5BF}"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3E10E-85C7-4E58-A76F-076F7A948C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2032B-386F-4CC8-B58B-1590F446A5BF}"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A3E10E-85C7-4E58-A76F-076F7A948C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5D2032B-386F-4CC8-B58B-1590F446A5BF}" type="datetimeFigureOut">
              <a:rPr lang="en-US" smtClean="0"/>
              <a:t>4/25/2016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0A3E10E-85C7-4E58-A76F-076F7A948C3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google.com/url?sa=i&amp;rct=j&amp;q=&amp;esrc=s&amp;source=images&amp;cd=&amp;cad=rja&amp;uact=8&amp;ved=0CAcQjRw&amp;url=http://old.bored.com/crazywarnings/&amp;ei=MqfbVM28H4WqgwSatoGACQ&amp;bvm=bv.85761416,d.eXY&amp;psig=AFQjCNHSjwL-WV4k8_wiBAIWsxw9gvFJ0Q&amp;ust=142376767428445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source=images&amp;cd=&amp;cad=rja&amp;uact=8&amp;ved=0CAcQjRw&amp;url=http://en.wikipedia.org/wiki/Fire&amp;ei=t4fSVITqKcKfyASC0YGIAg&amp;bvm=bv.85142067,d.aWw&amp;psig=AFQjCNHYf_xUBXVLddcmAATGngoBS5DkYw&amp;ust=142316982728056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m/url?sa=i&amp;rct=j&amp;q=&amp;esrc=s&amp;source=images&amp;cd=&amp;cad=rja&amp;uact=8&amp;ved=0CAcQjRw&amp;url=http://sbcfd.net/PublicSafety/FireExtinguishers&amp;ei=mrHbVPy2BYagNuCTgbAG&amp;bvm=bv.85761416,d.eXY&amp;psig=AFQjCNHpEbUHcU-snf2TBoAofQXGGMnIRg&amp;ust=142377035437805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m/url?sa=i&amp;rct=j&amp;q=&amp;esrc=s&amp;source=images&amp;cd=&amp;cad=rja&amp;uact=8&amp;ved=0CAcQjRw&amp;url=http://www.fireextinguishersigns.com/fire-extinguisher-instruction-labels&amp;ei=kqfbVK2oGYGkgwSv1IK4Ag&amp;bvm=bv.85761416,d.eXY&amp;psig=AFQjCNFHSkY5r0Ge-e6jQJIUXIejf32Skg&amp;ust=142376781567376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9.jpeg"/><Relationship Id="rId2" Type="http://schemas.openxmlformats.org/officeDocument/2006/relationships/hyperlink" Target="http://www.google.com/url?sa=i&amp;rct=j&amp;q=&amp;esrc=s&amp;source=images&amp;cd=&amp;cad=rja&amp;uact=8&amp;ved=0CAcQjRw&amp;url=http://www.elitefire.co.uk/news/detect-and-extinguish-class-a-fires/&amp;ei=korSVO7-NYSfyAT9hIKADA&amp;bvm=bv.85142067,d.aWw&amp;psig=AFQjCNG4YOGWUX_XX9hYfu8QOcJdw0nLXQ&amp;ust=1423170540277195"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www.google.com/url?sa=i&amp;rct=j&amp;q=&amp;esrc=s&amp;source=images&amp;cd=&amp;cad=rja&amp;uact=8&amp;ved=0CAcQjRw&amp;url=http://www.ulm.edu/police/fire-extinguishers&amp;ei=S0faVLn8KoScNprxgrAH&amp;bvm=bv.85464276,d.eXY&amp;psig=AFQjCNEIqpyxT4ooWXPMS-AvIwA7EZ6AuA&amp;ust=142367759319506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google.com/url?sa=i&amp;rct=j&amp;q=&amp;esrc=s&amp;source=images&amp;cd=&amp;cad=rja&amp;uact=8&amp;ved=0CAcQjRw&amp;url=http://www.safetysign.com/info/materials/nfpa-signs.php&amp;ei=QlLaVK_AD8OoNr6AgfAK&amp;psig=AFQjCNGZO5lKykZqSLlJtOJA57pAtcIWcA&amp;ust=1423680448601503"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hyperlink" Target="https://www.bestway.pro/shop/store/product-msd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71600"/>
            <a:ext cx="7772400" cy="1393825"/>
          </a:xfrm>
        </p:spPr>
        <p:txBody>
          <a:bodyPr/>
          <a:lstStyle/>
          <a:p>
            <a:r>
              <a:rPr lang="en-US" dirty="0" smtClean="0"/>
              <a:t>Fire Safety Training</a:t>
            </a:r>
            <a:endParaRPr lang="en-US" dirty="0"/>
          </a:p>
        </p:txBody>
      </p:sp>
      <p:sp>
        <p:nvSpPr>
          <p:cNvPr id="3" name="Subtitle 2"/>
          <p:cNvSpPr>
            <a:spLocks noGrp="1"/>
          </p:cNvSpPr>
          <p:nvPr>
            <p:ph type="subTitle" idx="1"/>
          </p:nvPr>
        </p:nvSpPr>
        <p:spPr>
          <a:xfrm>
            <a:off x="1371600" y="3810000"/>
            <a:ext cx="6400800" cy="1752600"/>
          </a:xfrm>
        </p:spPr>
        <p:txBody>
          <a:bodyPr/>
          <a:lstStyle/>
          <a:p>
            <a:r>
              <a:rPr lang="en-US" dirty="0" smtClean="0">
                <a:latin typeface="Baskerville Old Face" panose="02020602080505020303" pitchFamily="18" charset="0"/>
              </a:rPr>
              <a:t>CAPCO Loss Prevention &amp; Office Risk Management</a:t>
            </a:r>
            <a:endParaRPr lang="en-US" dirty="0">
              <a:latin typeface="Baskerville Old Face" panose="0202060208050502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4724400"/>
            <a:ext cx="1524000" cy="17509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9685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057400"/>
            <a:ext cx="8229600" cy="4495799"/>
          </a:xfrm>
        </p:spPr>
        <p:txBody>
          <a:bodyPr>
            <a:normAutofit fontScale="92500" lnSpcReduction="20000"/>
          </a:bodyPr>
          <a:lstStyle/>
          <a:p>
            <a:r>
              <a:rPr lang="en-US" sz="2100" dirty="0" smtClean="0"/>
              <a:t>Check location of fire alarms and know how they work.</a:t>
            </a:r>
          </a:p>
          <a:p>
            <a:pPr marL="0" indent="0">
              <a:buNone/>
            </a:pPr>
            <a:endParaRPr lang="en-US" sz="2100" dirty="0" smtClean="0"/>
          </a:p>
          <a:p>
            <a:r>
              <a:rPr lang="en-US" sz="2100" dirty="0" smtClean="0"/>
              <a:t>Learn your site-specific evacuation plan. All work sites have their own unique emergency evacuation process that you must familiarize yourself with.</a:t>
            </a:r>
          </a:p>
          <a:p>
            <a:pPr marL="0" indent="0">
              <a:buNone/>
            </a:pPr>
            <a:endParaRPr lang="en-US" sz="2100" dirty="0" smtClean="0"/>
          </a:p>
          <a:p>
            <a:r>
              <a:rPr lang="en-US" sz="2100" dirty="0" smtClean="0"/>
              <a:t>Make sure nothing blocks fire alarms, extinguishers, and designated emergency exits. If you see this, it is your duty to correct the issue and/or notify your supervisor.</a:t>
            </a:r>
          </a:p>
          <a:p>
            <a:pPr marL="0" indent="0">
              <a:buNone/>
            </a:pPr>
            <a:endParaRPr lang="en-US" sz="2100" dirty="0" smtClean="0"/>
          </a:p>
          <a:p>
            <a:r>
              <a:rPr lang="en-US" sz="2100" dirty="0" smtClean="0"/>
              <a:t>Familiarize yourself with the sound of your fire alarm.</a:t>
            </a:r>
          </a:p>
          <a:p>
            <a:pPr marL="0" indent="0">
              <a:buNone/>
            </a:pPr>
            <a:endParaRPr lang="en-US" sz="2100" dirty="0" smtClean="0"/>
          </a:p>
          <a:p>
            <a:r>
              <a:rPr lang="en-US" sz="2100" dirty="0" smtClean="0"/>
              <a:t>Post emergency numbers near your telephone.</a:t>
            </a:r>
          </a:p>
          <a:p>
            <a:pPr marL="0" indent="0">
              <a:buNone/>
            </a:pPr>
            <a:endParaRPr lang="en-US" sz="2100" dirty="0" smtClean="0"/>
          </a:p>
          <a:p>
            <a:r>
              <a:rPr lang="en-US" sz="2100" dirty="0" smtClean="0"/>
              <a:t>Based on your site’s fire evacuation plan, plan your escape if the fire alarm should sound. </a:t>
            </a:r>
          </a:p>
          <a:p>
            <a:endParaRPr lang="en-US" dirty="0"/>
          </a:p>
        </p:txBody>
      </p:sp>
      <p:sp>
        <p:nvSpPr>
          <p:cNvPr id="3" name="Title 2"/>
          <p:cNvSpPr>
            <a:spLocks noGrp="1"/>
          </p:cNvSpPr>
          <p:nvPr>
            <p:ph type="title"/>
          </p:nvPr>
        </p:nvSpPr>
        <p:spPr/>
        <p:txBody>
          <a:bodyPr/>
          <a:lstStyle/>
          <a:p>
            <a:r>
              <a:rPr lang="en-US" sz="4200" dirty="0" smtClean="0"/>
              <a:t>Preparing for a Fire Emergency</a:t>
            </a:r>
            <a:endParaRPr lang="en-US" sz="4200" dirty="0"/>
          </a:p>
        </p:txBody>
      </p:sp>
    </p:spTree>
    <p:extLst>
      <p:ext uri="{BB962C8B-B14F-4D97-AF65-F5344CB8AC3E}">
        <p14:creationId xmlns:p14="http://schemas.microsoft.com/office/powerpoint/2010/main" val="563894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911353" cy="4076253"/>
          </a:xfrm>
        </p:spPr>
        <p:txBody>
          <a:bodyPr>
            <a:normAutofit lnSpcReduction="10000"/>
          </a:bodyPr>
          <a:lstStyle/>
          <a:p>
            <a:r>
              <a:rPr lang="en-US" sz="2000" dirty="0" smtClean="0"/>
              <a:t>Every CAPCO work site has a fire evacuation plan. It is your </a:t>
            </a:r>
            <a:r>
              <a:rPr lang="en-US" sz="2000" u="sng" dirty="0" smtClean="0"/>
              <a:t>obligation</a:t>
            </a:r>
            <a:r>
              <a:rPr lang="en-US" sz="2000" dirty="0" smtClean="0"/>
              <a:t> to familiarize yourself with this plan. If you have questions regarding your evacuation plan, you must ask your supervisor and/or Human Resources </a:t>
            </a:r>
            <a:r>
              <a:rPr lang="en-US" sz="2000" b="1" i="1" dirty="0" smtClean="0"/>
              <a:t>before</a:t>
            </a:r>
            <a:r>
              <a:rPr lang="en-US" sz="2000" dirty="0"/>
              <a:t> </a:t>
            </a:r>
            <a:r>
              <a:rPr lang="en-US" sz="2000" dirty="0" smtClean="0"/>
              <a:t>you start work and anytime thereafter.</a:t>
            </a:r>
          </a:p>
          <a:p>
            <a:pPr marL="0" indent="0">
              <a:buNone/>
            </a:pPr>
            <a:endParaRPr lang="en-US" sz="2000" dirty="0"/>
          </a:p>
          <a:p>
            <a:pPr marL="0" indent="0">
              <a:buNone/>
            </a:pPr>
            <a:r>
              <a:rPr lang="en-US" b="1" dirty="0" smtClean="0"/>
              <a:t>Components of CAPCO’s Evacuation Plan:</a:t>
            </a:r>
          </a:p>
          <a:p>
            <a:r>
              <a:rPr lang="en-US" sz="2000" dirty="0" smtClean="0"/>
              <a:t>Safety Committee – develops plan</a:t>
            </a:r>
          </a:p>
          <a:p>
            <a:r>
              <a:rPr lang="en-US" sz="2000" dirty="0" smtClean="0"/>
              <a:t>Emergency crew – administers the plan</a:t>
            </a:r>
          </a:p>
          <a:p>
            <a:r>
              <a:rPr lang="en-US" sz="2000" dirty="0" smtClean="0"/>
              <a:t>Escape routes – primary &amp; secondary</a:t>
            </a:r>
          </a:p>
          <a:p>
            <a:r>
              <a:rPr lang="en-US" sz="2000" dirty="0" smtClean="0"/>
              <a:t>Maps – posted in every room, office, common area of each work site. Indicate escape routs, first aide kits, and extinguishers</a:t>
            </a:r>
            <a:endParaRPr lang="en-US" sz="2000" dirty="0"/>
          </a:p>
        </p:txBody>
      </p:sp>
      <p:sp>
        <p:nvSpPr>
          <p:cNvPr id="3" name="Title 2"/>
          <p:cNvSpPr>
            <a:spLocks noGrp="1"/>
          </p:cNvSpPr>
          <p:nvPr>
            <p:ph type="title"/>
          </p:nvPr>
        </p:nvSpPr>
        <p:spPr/>
        <p:txBody>
          <a:bodyPr/>
          <a:lstStyle/>
          <a:p>
            <a:r>
              <a:rPr lang="en-US" dirty="0" smtClean="0"/>
              <a:t>Fire Evacuation Plan</a:t>
            </a:r>
            <a:endParaRPr lang="en-US" dirty="0"/>
          </a:p>
        </p:txBody>
      </p:sp>
    </p:spTree>
    <p:extLst>
      <p:ext uri="{BB962C8B-B14F-4D97-AF65-F5344CB8AC3E}">
        <p14:creationId xmlns:p14="http://schemas.microsoft.com/office/powerpoint/2010/main" val="2632559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987553" cy="4000053"/>
          </a:xfrm>
        </p:spPr>
        <p:txBody>
          <a:bodyPr/>
          <a:lstStyle/>
          <a:p>
            <a:r>
              <a:rPr lang="en-US" dirty="0" smtClean="0"/>
              <a:t>Pull the nearest fire alarm</a:t>
            </a:r>
          </a:p>
          <a:p>
            <a:r>
              <a:rPr lang="en-US" dirty="0" smtClean="0"/>
              <a:t>If you there is not a fire alarm visibly close by, Dial 911</a:t>
            </a:r>
          </a:p>
          <a:p>
            <a:pPr marL="0" indent="0">
              <a:buNone/>
            </a:pPr>
            <a:r>
              <a:rPr lang="en-US" dirty="0" smtClean="0">
                <a:sym typeface="Wingdings" panose="05000000000000000000" pitchFamily="2" charset="2"/>
              </a:rPr>
              <a:t>	</a:t>
            </a:r>
            <a:r>
              <a:rPr lang="en-US" dirty="0" smtClean="0"/>
              <a:t>Never assume that anyone else has already called the fire department</a:t>
            </a:r>
          </a:p>
          <a:p>
            <a:pPr marL="0" indent="0">
              <a:buNone/>
            </a:pPr>
            <a:r>
              <a:rPr lang="en-US" dirty="0" smtClean="0">
                <a:sym typeface="Wingdings" panose="05000000000000000000" pitchFamily="2" charset="2"/>
              </a:rPr>
              <a:t>	Stay clam and be prepared to answer the operator’s questions</a:t>
            </a:r>
          </a:p>
          <a:p>
            <a:pPr marL="0" indent="0">
              <a:buNone/>
            </a:pPr>
            <a:endParaRPr lang="en-US" dirty="0" smtClean="0">
              <a:sym typeface="Wingdings" panose="05000000000000000000" pitchFamily="2" charset="2"/>
            </a:endParaRPr>
          </a:p>
          <a:p>
            <a:r>
              <a:rPr lang="en-US" dirty="0" smtClean="0">
                <a:sym typeface="Wingdings" panose="05000000000000000000" pitchFamily="2" charset="2"/>
              </a:rPr>
              <a:t>EVACUATE THE BUILDING </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If You Notice a Fire</a:t>
            </a:r>
            <a:endParaRPr lang="en-US" dirty="0"/>
          </a:p>
        </p:txBody>
      </p:sp>
    </p:spTree>
    <p:extLst>
      <p:ext uri="{BB962C8B-B14F-4D97-AF65-F5344CB8AC3E}">
        <p14:creationId xmlns:p14="http://schemas.microsoft.com/office/powerpoint/2010/main" val="2261236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133600"/>
            <a:ext cx="8305800" cy="4343400"/>
          </a:xfrm>
        </p:spPr>
        <p:txBody>
          <a:bodyPr>
            <a:normAutofit fontScale="85000" lnSpcReduction="10000"/>
          </a:bodyPr>
          <a:lstStyle/>
          <a:p>
            <a:r>
              <a:rPr lang="en-US" dirty="0" smtClean="0"/>
              <a:t>Leave at once, keeping in mind your site’s evacuation plan and taking direction from the </a:t>
            </a:r>
            <a:r>
              <a:rPr lang="en-US" i="1" dirty="0" smtClean="0"/>
              <a:t>emergency warden</a:t>
            </a:r>
          </a:p>
          <a:p>
            <a:pPr lvl="1">
              <a:buFont typeface="Wingdings" panose="05000000000000000000" pitchFamily="2" charset="2"/>
              <a:buChar char="Ø"/>
            </a:pPr>
            <a:r>
              <a:rPr lang="en-US" dirty="0" smtClean="0"/>
              <a:t>Each evacuation plan has a designated emergency warden specified in the plan.</a:t>
            </a:r>
          </a:p>
          <a:p>
            <a:pPr marL="411480" lvl="1" indent="0">
              <a:buNone/>
            </a:pPr>
            <a:endParaRPr lang="en-US" dirty="0" smtClean="0"/>
          </a:p>
          <a:p>
            <a:r>
              <a:rPr lang="en-US" dirty="0" smtClean="0"/>
              <a:t>Do not take time to gather your personal items. Your safety always comes first.</a:t>
            </a:r>
          </a:p>
          <a:p>
            <a:pPr marL="0" indent="0">
              <a:buNone/>
            </a:pPr>
            <a:endParaRPr lang="en-US" dirty="0" smtClean="0"/>
          </a:p>
          <a:p>
            <a:r>
              <a:rPr lang="en-US" dirty="0" smtClean="0"/>
              <a:t>Feel the back of doors with your hand for heat before opening any door. If the door is cold, slowly open the door and check for smoke.</a:t>
            </a:r>
          </a:p>
          <a:p>
            <a:pPr marL="0" indent="0">
              <a:buNone/>
            </a:pPr>
            <a:endParaRPr lang="en-US" dirty="0" smtClean="0"/>
          </a:p>
          <a:p>
            <a:r>
              <a:rPr lang="en-US" dirty="0" smtClean="0"/>
              <a:t>If there is no smoke in the hallways or stairwells, follow your site’s evacuation plan. Get out of the building </a:t>
            </a:r>
            <a:r>
              <a:rPr lang="en-US" i="1" dirty="0" smtClean="0"/>
              <a:t>quickly</a:t>
            </a:r>
            <a:r>
              <a:rPr lang="en-US" dirty="0" smtClean="0"/>
              <a:t> using designated emergency exits. </a:t>
            </a:r>
          </a:p>
        </p:txBody>
      </p:sp>
      <p:sp>
        <p:nvSpPr>
          <p:cNvPr id="3" name="Title 2"/>
          <p:cNvSpPr>
            <a:spLocks noGrp="1"/>
          </p:cNvSpPr>
          <p:nvPr>
            <p:ph type="title"/>
          </p:nvPr>
        </p:nvSpPr>
        <p:spPr/>
        <p:txBody>
          <a:bodyPr/>
          <a:lstStyle/>
          <a:p>
            <a:r>
              <a:rPr lang="en-US" sz="5000" dirty="0" smtClean="0"/>
              <a:t>If You Hear the Fire Alarm</a:t>
            </a:r>
            <a:endParaRPr lang="en-US" sz="5000" dirty="0"/>
          </a:p>
        </p:txBody>
      </p:sp>
    </p:spTree>
    <p:extLst>
      <p:ext uri="{BB962C8B-B14F-4D97-AF65-F5344CB8AC3E}">
        <p14:creationId xmlns:p14="http://schemas.microsoft.com/office/powerpoint/2010/main" val="728374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 sure to close all doors behind you. NEVER lock any doors. Locking the doors could trap others &amp; hinder the fire department’s efforts</a:t>
            </a:r>
          </a:p>
          <a:p>
            <a:pPr marL="0" indent="0">
              <a:buNone/>
            </a:pPr>
            <a:endParaRPr lang="en-US" dirty="0" smtClean="0"/>
          </a:p>
          <a:p>
            <a:r>
              <a:rPr lang="en-US" dirty="0" smtClean="0"/>
              <a:t>If on an upper level, always use stairways as your primary escape route. NEVER use elevators under any circumstances</a:t>
            </a:r>
          </a:p>
          <a:p>
            <a:pPr marL="0" indent="0">
              <a:buNone/>
            </a:pPr>
            <a:endParaRPr lang="en-US" dirty="0" smtClean="0"/>
          </a:p>
          <a:p>
            <a:r>
              <a:rPr lang="en-US" dirty="0" smtClean="0"/>
              <a:t>Always proceed to the first floor. NEVER go up.</a:t>
            </a:r>
            <a:endParaRPr lang="en-US" dirty="0"/>
          </a:p>
        </p:txBody>
      </p:sp>
      <p:sp>
        <p:nvSpPr>
          <p:cNvPr id="3" name="Title 2"/>
          <p:cNvSpPr>
            <a:spLocks noGrp="1"/>
          </p:cNvSpPr>
          <p:nvPr>
            <p:ph type="title"/>
          </p:nvPr>
        </p:nvSpPr>
        <p:spPr/>
        <p:txBody>
          <a:bodyPr/>
          <a:lstStyle/>
          <a:p>
            <a:r>
              <a:rPr lang="en-US" sz="4400" dirty="0" smtClean="0"/>
              <a:t>If You Hear the Fire Alarm (Cont.)</a:t>
            </a:r>
            <a:endParaRPr lang="en-US" sz="4400" dirty="0"/>
          </a:p>
        </p:txBody>
      </p:sp>
    </p:spTree>
    <p:extLst>
      <p:ext uri="{BB962C8B-B14F-4D97-AF65-F5344CB8AC3E}">
        <p14:creationId xmlns:p14="http://schemas.microsoft.com/office/powerpoint/2010/main" val="3094860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610600" cy="4419599"/>
          </a:xfrm>
        </p:spPr>
        <p:txBody>
          <a:bodyPr>
            <a:normAutofit fontScale="25000" lnSpcReduction="20000"/>
          </a:bodyPr>
          <a:lstStyle/>
          <a:p>
            <a:r>
              <a:rPr lang="en-US" sz="7600" dirty="0" smtClean="0"/>
              <a:t>Don’t panic!</a:t>
            </a:r>
          </a:p>
          <a:p>
            <a:pPr marL="0" indent="0">
              <a:buNone/>
            </a:pPr>
            <a:endParaRPr lang="en-US" sz="7600" dirty="0" smtClean="0"/>
          </a:p>
          <a:p>
            <a:r>
              <a:rPr lang="en-US" sz="7600" dirty="0"/>
              <a:t>Try to find a secondary </a:t>
            </a:r>
            <a:r>
              <a:rPr lang="en-US" sz="7600" dirty="0" smtClean="0"/>
              <a:t>exit</a:t>
            </a:r>
          </a:p>
          <a:p>
            <a:pPr marL="0" indent="0">
              <a:buNone/>
            </a:pPr>
            <a:endParaRPr lang="en-US" sz="7600" dirty="0" smtClean="0"/>
          </a:p>
          <a:p>
            <a:r>
              <a:rPr lang="en-US" sz="7600" dirty="0" smtClean="0"/>
              <a:t>Before opening any door, feel the door with the back of your hand. If the door is warm, DO NOT attempt to open it!</a:t>
            </a:r>
          </a:p>
          <a:p>
            <a:pPr marL="0" indent="0">
              <a:buNone/>
            </a:pPr>
            <a:endParaRPr lang="en-US" sz="7600" dirty="0" smtClean="0"/>
          </a:p>
          <a:p>
            <a:r>
              <a:rPr lang="en-US" sz="7600" dirty="0" smtClean="0"/>
              <a:t>If you can’t find another safe exit, stay where you are!</a:t>
            </a:r>
          </a:p>
          <a:p>
            <a:pPr marL="0" indent="0">
              <a:buNone/>
            </a:pPr>
            <a:endParaRPr lang="en-US" sz="7600" dirty="0" smtClean="0"/>
          </a:p>
          <a:p>
            <a:r>
              <a:rPr lang="en-US" sz="7600" dirty="0" smtClean="0"/>
              <a:t>Seal cracks around doors &amp; vents with towels, rags, clothing, or tape to prevent smoke penetration.</a:t>
            </a:r>
          </a:p>
          <a:p>
            <a:pPr marL="0" indent="0">
              <a:buNone/>
            </a:pPr>
            <a:endParaRPr lang="en-US" sz="7600" dirty="0" smtClean="0"/>
          </a:p>
          <a:p>
            <a:r>
              <a:rPr lang="en-US" sz="7600" dirty="0" smtClean="0"/>
              <a:t>Stay low to the floor &amp; cover your mouth and nose to avoid smoke and heat. </a:t>
            </a:r>
          </a:p>
          <a:p>
            <a:pPr marL="0" indent="0">
              <a:buNone/>
            </a:pPr>
            <a:endParaRPr lang="en-US" sz="7600" dirty="0" smtClean="0"/>
          </a:p>
          <a:p>
            <a:r>
              <a:rPr lang="en-US" sz="7600" dirty="0" smtClean="0"/>
              <a:t>If possible, call “911” and report your exact location</a:t>
            </a:r>
          </a:p>
          <a:p>
            <a:endParaRPr lang="en-US" dirty="0"/>
          </a:p>
        </p:txBody>
      </p:sp>
      <p:sp>
        <p:nvSpPr>
          <p:cNvPr id="3" name="Title 2"/>
          <p:cNvSpPr>
            <a:spLocks noGrp="1"/>
          </p:cNvSpPr>
          <p:nvPr>
            <p:ph type="title"/>
          </p:nvPr>
        </p:nvSpPr>
        <p:spPr/>
        <p:txBody>
          <a:bodyPr/>
          <a:lstStyle/>
          <a:p>
            <a:r>
              <a:rPr lang="en-US" sz="4000" dirty="0" smtClean="0"/>
              <a:t>If You’re Trapped in the Building</a:t>
            </a:r>
            <a:endParaRPr lang="en-US" sz="4000" dirty="0"/>
          </a:p>
        </p:txBody>
      </p:sp>
    </p:spTree>
    <p:extLst>
      <p:ext uri="{BB962C8B-B14F-4D97-AF65-F5344CB8AC3E}">
        <p14:creationId xmlns:p14="http://schemas.microsoft.com/office/powerpoint/2010/main" val="3425916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Once you are out of the building, STAY OUT. Do not go back inside for any reason.</a:t>
            </a:r>
          </a:p>
          <a:p>
            <a:pPr marL="0" indent="0">
              <a:buNone/>
            </a:pPr>
            <a:endParaRPr lang="en-US" dirty="0" smtClean="0"/>
          </a:p>
          <a:p>
            <a:r>
              <a:rPr lang="en-US" dirty="0" smtClean="0"/>
              <a:t>Report to your warden for roll call at your designated meeting point as delineated by your site’s evacuation plan.</a:t>
            </a:r>
          </a:p>
          <a:p>
            <a:pPr marL="0" indent="0">
              <a:buNone/>
            </a:pPr>
            <a:endParaRPr lang="en-US" dirty="0" smtClean="0"/>
          </a:p>
          <a:p>
            <a:r>
              <a:rPr lang="en-US" dirty="0" smtClean="0"/>
              <a:t>Be sure to tell your warden and/or the fire department if you know of anyone trapped in the building.</a:t>
            </a:r>
          </a:p>
          <a:p>
            <a:pPr marL="0" indent="0">
              <a:buNone/>
            </a:pPr>
            <a:endParaRPr lang="en-US" dirty="0" smtClean="0"/>
          </a:p>
          <a:p>
            <a:r>
              <a:rPr lang="en-US" dirty="0" smtClean="0"/>
              <a:t>Only re-enter the building when the fire department instructs you to do so.</a:t>
            </a:r>
            <a:endParaRPr lang="en-US" dirty="0"/>
          </a:p>
        </p:txBody>
      </p:sp>
      <p:sp>
        <p:nvSpPr>
          <p:cNvPr id="3" name="Title 2"/>
          <p:cNvSpPr>
            <a:spLocks noGrp="1"/>
          </p:cNvSpPr>
          <p:nvPr>
            <p:ph type="title"/>
          </p:nvPr>
        </p:nvSpPr>
        <p:spPr/>
        <p:txBody>
          <a:bodyPr/>
          <a:lstStyle/>
          <a:p>
            <a:r>
              <a:rPr lang="en-US" dirty="0" smtClean="0"/>
              <a:t>After a Fire Emergency</a:t>
            </a:r>
            <a:endParaRPr lang="en-US" dirty="0"/>
          </a:p>
        </p:txBody>
      </p:sp>
    </p:spTree>
    <p:extLst>
      <p:ext uri="{BB962C8B-B14F-4D97-AF65-F5344CB8AC3E}">
        <p14:creationId xmlns:p14="http://schemas.microsoft.com/office/powerpoint/2010/main" val="4999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event of a fire, your personal safety is the most important concern. Evacuate the building immediately &amp; do not delay yourself by gathering personal items</a:t>
            </a:r>
          </a:p>
          <a:p>
            <a:endParaRPr lang="en-US" dirty="0"/>
          </a:p>
          <a:p>
            <a:r>
              <a:rPr lang="en-US" dirty="0" smtClean="0"/>
              <a:t>You are </a:t>
            </a:r>
            <a:r>
              <a:rPr lang="en-US" b="1" i="1" dirty="0" smtClean="0"/>
              <a:t>not</a:t>
            </a:r>
            <a:r>
              <a:rPr lang="en-US" dirty="0" smtClean="0"/>
              <a:t> required to fight a fire!</a:t>
            </a:r>
            <a:endParaRPr lang="en-US" dirty="0"/>
          </a:p>
        </p:txBody>
      </p:sp>
      <p:sp>
        <p:nvSpPr>
          <p:cNvPr id="3" name="Title 2"/>
          <p:cNvSpPr>
            <a:spLocks noGrp="1"/>
          </p:cNvSpPr>
          <p:nvPr>
            <p:ph type="title"/>
          </p:nvPr>
        </p:nvSpPr>
        <p:spPr/>
        <p:txBody>
          <a:bodyPr/>
          <a:lstStyle/>
          <a:p>
            <a:r>
              <a:rPr lang="en-US" dirty="0" smtClean="0"/>
              <a:t>REMEMBER!</a:t>
            </a:r>
            <a:endParaRPr lang="en-US" dirty="0"/>
          </a:p>
        </p:txBody>
      </p:sp>
    </p:spTree>
    <p:extLst>
      <p:ext uri="{BB962C8B-B14F-4D97-AF65-F5344CB8AC3E}">
        <p14:creationId xmlns:p14="http://schemas.microsoft.com/office/powerpoint/2010/main" val="1856553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3.gstatic.com/images?q=tbn:ANd9GcQzgHy99EwoEYxrzGVDcZLSCz1zz4IHMS3A4JRiX3IX_I6IsZXp">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14118">
            <a:off x="6890658" y="3897594"/>
            <a:ext cx="2028825" cy="2381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2" name="Content Placeholder 1"/>
          <p:cNvSpPr>
            <a:spLocks noGrp="1"/>
          </p:cNvSpPr>
          <p:nvPr>
            <p:ph idx="1"/>
          </p:nvPr>
        </p:nvSpPr>
        <p:spPr/>
        <p:txBody>
          <a:bodyPr>
            <a:normAutofit lnSpcReduction="10000"/>
          </a:bodyPr>
          <a:lstStyle/>
          <a:p>
            <a:r>
              <a:rPr lang="en-US" dirty="0" smtClean="0"/>
              <a:t>Know where the fire extinguishers are located at your work site.</a:t>
            </a:r>
          </a:p>
          <a:p>
            <a:endParaRPr lang="en-US" dirty="0"/>
          </a:p>
          <a:p>
            <a:r>
              <a:rPr lang="en-US" dirty="0" smtClean="0"/>
              <a:t>Learn how to use a fire extinguisher effectively</a:t>
            </a:r>
          </a:p>
          <a:p>
            <a:endParaRPr lang="en-US" dirty="0"/>
          </a:p>
          <a:p>
            <a:r>
              <a:rPr lang="en-US" dirty="0" smtClean="0"/>
              <a:t>Never leave an extinguished fire unattended</a:t>
            </a:r>
          </a:p>
          <a:p>
            <a:pPr marL="0" indent="0">
              <a:buNone/>
            </a:pPr>
            <a:endParaRPr lang="en-US" dirty="0"/>
          </a:p>
          <a:p>
            <a:pPr marL="0" indent="0">
              <a:buNone/>
            </a:pPr>
            <a:r>
              <a:rPr lang="en-US" b="1" dirty="0" smtClean="0"/>
              <a:t>REMEMBER</a:t>
            </a:r>
            <a:r>
              <a:rPr lang="en-US" dirty="0" smtClean="0"/>
              <a:t>: you are under </a:t>
            </a:r>
            <a:r>
              <a:rPr lang="en-US" i="1" dirty="0" smtClean="0"/>
              <a:t>no obligation </a:t>
            </a:r>
          </a:p>
          <a:p>
            <a:pPr marL="0" indent="0">
              <a:buNone/>
            </a:pPr>
            <a:r>
              <a:rPr lang="en-US" dirty="0" smtClean="0"/>
              <a:t>to use a fire extinguisher or to fight a fire!</a:t>
            </a:r>
            <a:endParaRPr lang="en-US" dirty="0"/>
          </a:p>
        </p:txBody>
      </p:sp>
      <p:sp>
        <p:nvSpPr>
          <p:cNvPr id="3" name="Title 2"/>
          <p:cNvSpPr>
            <a:spLocks noGrp="1"/>
          </p:cNvSpPr>
          <p:nvPr>
            <p:ph type="title"/>
          </p:nvPr>
        </p:nvSpPr>
        <p:spPr/>
        <p:txBody>
          <a:bodyPr/>
          <a:lstStyle/>
          <a:p>
            <a:r>
              <a:rPr lang="en-US" dirty="0" smtClean="0"/>
              <a:t>Fire Extinguishers</a:t>
            </a:r>
            <a:endParaRPr lang="en-US" dirty="0"/>
          </a:p>
        </p:txBody>
      </p:sp>
    </p:spTree>
    <p:extLst>
      <p:ext uri="{BB962C8B-B14F-4D97-AF65-F5344CB8AC3E}">
        <p14:creationId xmlns:p14="http://schemas.microsoft.com/office/powerpoint/2010/main" val="2035474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IF YOU FIGHT A FIRE, REMEMBER THE WORD:</a:t>
            </a:r>
          </a:p>
          <a:p>
            <a:pPr marL="0" indent="0" algn="ctr">
              <a:buNone/>
            </a:pPr>
            <a:r>
              <a:rPr lang="en-US" b="1" dirty="0" smtClean="0">
                <a:solidFill>
                  <a:srgbClr val="FF0000"/>
                </a:solidFill>
              </a:rPr>
              <a:t>P A S S</a:t>
            </a:r>
          </a:p>
          <a:p>
            <a:pPr marL="0" indent="0" algn="ctr">
              <a:buNone/>
            </a:pPr>
            <a:r>
              <a:rPr lang="en-US" b="1" u="sng" dirty="0" smtClean="0"/>
              <a:t>P</a:t>
            </a:r>
            <a:r>
              <a:rPr lang="en-US" dirty="0" smtClean="0"/>
              <a:t>ULL   </a:t>
            </a:r>
            <a:r>
              <a:rPr lang="en-US" b="1" u="sng" dirty="0" smtClean="0"/>
              <a:t>A</a:t>
            </a:r>
            <a:r>
              <a:rPr lang="en-US" dirty="0" smtClean="0"/>
              <a:t>IM  </a:t>
            </a:r>
            <a:r>
              <a:rPr lang="en-US" b="1" u="sng" dirty="0" smtClean="0"/>
              <a:t>S</a:t>
            </a:r>
            <a:r>
              <a:rPr lang="en-US" dirty="0" smtClean="0"/>
              <a:t>QUEEZE  </a:t>
            </a:r>
            <a:r>
              <a:rPr lang="en-US" b="1" u="sng" dirty="0" smtClean="0"/>
              <a:t>S</a:t>
            </a:r>
            <a:r>
              <a:rPr lang="en-US" dirty="0" smtClean="0"/>
              <a:t>WEEP</a:t>
            </a:r>
          </a:p>
          <a:p>
            <a:pPr marL="0" indent="0">
              <a:buNone/>
            </a:pPr>
            <a:endParaRPr lang="en-US" dirty="0"/>
          </a:p>
          <a:p>
            <a:pPr>
              <a:buFont typeface="Wingdings" panose="05000000000000000000" pitchFamily="2" charset="2"/>
              <a:buChar char="§"/>
            </a:pPr>
            <a:r>
              <a:rPr lang="en-US" b="1" dirty="0" smtClean="0"/>
              <a:t>PULL</a:t>
            </a:r>
            <a:r>
              <a:rPr lang="en-US" dirty="0" smtClean="0"/>
              <a:t> the fire extinguisher pin. Some extinguishers may require you to release a lock latch, press a puncture lever or other motion</a:t>
            </a:r>
          </a:p>
          <a:p>
            <a:pPr marL="0" indent="0">
              <a:buNone/>
            </a:pPr>
            <a:endParaRPr lang="en-US" dirty="0"/>
          </a:p>
          <a:p>
            <a:pPr>
              <a:buFont typeface="Wingdings" panose="05000000000000000000" pitchFamily="2" charset="2"/>
              <a:buChar char="§"/>
            </a:pPr>
            <a:r>
              <a:rPr lang="en-US" b="1" dirty="0" smtClean="0"/>
              <a:t>AIM</a:t>
            </a:r>
            <a:r>
              <a:rPr lang="en-US" dirty="0" smtClean="0"/>
              <a:t> low, pointing the extinguisher nozzle at the </a:t>
            </a:r>
            <a:r>
              <a:rPr lang="en-US" i="1" dirty="0" smtClean="0"/>
              <a:t>base</a:t>
            </a:r>
            <a:r>
              <a:rPr lang="en-US" dirty="0" smtClean="0"/>
              <a:t> of the fire</a:t>
            </a:r>
          </a:p>
        </p:txBody>
      </p:sp>
      <p:sp>
        <p:nvSpPr>
          <p:cNvPr id="3" name="Title 2"/>
          <p:cNvSpPr>
            <a:spLocks noGrp="1"/>
          </p:cNvSpPr>
          <p:nvPr>
            <p:ph type="title"/>
          </p:nvPr>
        </p:nvSpPr>
        <p:spPr/>
        <p:txBody>
          <a:bodyPr/>
          <a:lstStyle/>
          <a:p>
            <a:r>
              <a:rPr lang="en-US" sz="4800" dirty="0" smtClean="0"/>
              <a:t>Using a Fire Extinguisher</a:t>
            </a:r>
            <a:endParaRPr lang="en-US" sz="4800" dirty="0"/>
          </a:p>
        </p:txBody>
      </p:sp>
    </p:spTree>
    <p:extLst>
      <p:ext uri="{BB962C8B-B14F-4D97-AF65-F5344CB8AC3E}">
        <p14:creationId xmlns:p14="http://schemas.microsoft.com/office/powerpoint/2010/main" val="4062776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Elements of Fire</a:t>
            </a:r>
            <a:endParaRPr lang="en-US" dirty="0"/>
          </a:p>
        </p:txBody>
      </p:sp>
      <p:sp>
        <p:nvSpPr>
          <p:cNvPr id="5" name="TextBox 4"/>
          <p:cNvSpPr txBox="1"/>
          <p:nvPr/>
        </p:nvSpPr>
        <p:spPr>
          <a:xfrm>
            <a:off x="6019800" y="3541930"/>
            <a:ext cx="2590800" cy="738664"/>
          </a:xfrm>
          <a:prstGeom prst="rect">
            <a:avLst/>
          </a:prstGeom>
          <a:noFill/>
        </p:spPr>
        <p:txBody>
          <a:bodyPr wrap="square" rtlCol="0">
            <a:spAutoFit/>
          </a:bodyPr>
          <a:lstStyle/>
          <a:p>
            <a:pPr algn="ctr"/>
            <a:r>
              <a:rPr lang="en-US" sz="1400" b="1" dirty="0" smtClean="0"/>
              <a:t>Fuel:</a:t>
            </a:r>
          </a:p>
          <a:p>
            <a:pPr algn="ctr"/>
            <a:r>
              <a:rPr lang="en-US" sz="1400" dirty="0" smtClean="0"/>
              <a:t>Any combustible material—solid, liquid or gas</a:t>
            </a:r>
            <a:endParaRPr lang="en-US" sz="1400" dirty="0"/>
          </a:p>
        </p:txBody>
      </p:sp>
      <p:sp>
        <p:nvSpPr>
          <p:cNvPr id="6" name="TextBox 5"/>
          <p:cNvSpPr txBox="1"/>
          <p:nvPr/>
        </p:nvSpPr>
        <p:spPr>
          <a:xfrm>
            <a:off x="2425700" y="2209800"/>
            <a:ext cx="4267200" cy="954107"/>
          </a:xfrm>
          <a:prstGeom prst="rect">
            <a:avLst/>
          </a:prstGeom>
          <a:noFill/>
        </p:spPr>
        <p:txBody>
          <a:bodyPr wrap="square" rtlCol="0">
            <a:spAutoFit/>
          </a:bodyPr>
          <a:lstStyle/>
          <a:p>
            <a:pPr algn="ctr"/>
            <a:r>
              <a:rPr lang="en-US" sz="1400" b="1" dirty="0" smtClean="0"/>
              <a:t>Heat:</a:t>
            </a:r>
          </a:p>
          <a:p>
            <a:pPr algn="ctr"/>
            <a:r>
              <a:rPr lang="en-US" sz="1400" dirty="0" smtClean="0"/>
              <a:t>The energy necessary to increase the temperature of fuel to where sufficient vapors are given off for ignition to occur</a:t>
            </a:r>
            <a:endParaRPr lang="en-US" sz="1400" dirty="0"/>
          </a:p>
        </p:txBody>
      </p:sp>
      <p:sp>
        <p:nvSpPr>
          <p:cNvPr id="7" name="TextBox 6"/>
          <p:cNvSpPr txBox="1"/>
          <p:nvPr/>
        </p:nvSpPr>
        <p:spPr>
          <a:xfrm>
            <a:off x="533400" y="3505200"/>
            <a:ext cx="2743200" cy="954107"/>
          </a:xfrm>
          <a:prstGeom prst="rect">
            <a:avLst/>
          </a:prstGeom>
          <a:noFill/>
        </p:spPr>
        <p:txBody>
          <a:bodyPr wrap="square" rtlCol="0">
            <a:spAutoFit/>
          </a:bodyPr>
          <a:lstStyle/>
          <a:p>
            <a:pPr algn="ctr"/>
            <a:r>
              <a:rPr lang="en-US" sz="1400" b="1" dirty="0" smtClean="0"/>
              <a:t>Oxygen:</a:t>
            </a:r>
          </a:p>
          <a:p>
            <a:pPr algn="ctr"/>
            <a:r>
              <a:rPr lang="en-US" sz="1400" dirty="0" smtClean="0"/>
              <a:t>Fire needs 16% of oxygen—the air we breathe is about 21% oxygen</a:t>
            </a:r>
          </a:p>
        </p:txBody>
      </p:sp>
      <p:sp>
        <p:nvSpPr>
          <p:cNvPr id="8" name="TextBox 7"/>
          <p:cNvSpPr txBox="1"/>
          <p:nvPr/>
        </p:nvSpPr>
        <p:spPr>
          <a:xfrm>
            <a:off x="1317171" y="5388429"/>
            <a:ext cx="7010400" cy="923330"/>
          </a:xfrm>
          <a:prstGeom prst="rect">
            <a:avLst/>
          </a:prstGeom>
          <a:noFill/>
        </p:spPr>
        <p:txBody>
          <a:bodyPr wrap="square" rtlCol="0">
            <a:spAutoFit/>
          </a:bodyPr>
          <a:lstStyle/>
          <a:p>
            <a:pPr algn="ctr"/>
            <a:r>
              <a:rPr lang="en-US" dirty="0" smtClean="0"/>
              <a:t>Each of these 3 elements must be present at the same time to have a fire. A fire will continue to burn until one of more of these elements is removed </a:t>
            </a:r>
            <a:endParaRPr lang="en-US" dirty="0"/>
          </a:p>
        </p:txBody>
      </p:sp>
      <p:pic>
        <p:nvPicPr>
          <p:cNvPr id="1026" name="Picture 2" descr="https://encrypted-tbn3.gstatic.com/images?q=tbn:ANd9GcS8BcgSsakllCVuPsmkz7BCJKZcdyg2USFQVKuqRenX0pInd5S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3335102"/>
            <a:ext cx="1955800" cy="1637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3703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
            </a:pPr>
            <a:r>
              <a:rPr lang="en-US" b="1" dirty="0" smtClean="0"/>
              <a:t>SWEEP</a:t>
            </a:r>
            <a:r>
              <a:rPr lang="en-US" dirty="0" smtClean="0"/>
              <a:t> from side to side at the base/edge of the fire until it appears to be out. </a:t>
            </a:r>
            <a:r>
              <a:rPr lang="en-US" b="1" dirty="0" smtClean="0"/>
              <a:t>Do not </a:t>
            </a:r>
            <a:r>
              <a:rPr lang="en-US" dirty="0" smtClean="0"/>
              <a:t>aim towards the middle of the flame as this can cause the flame to intensify</a:t>
            </a:r>
          </a:p>
          <a:p>
            <a:pPr marL="0" indent="0">
              <a:buNone/>
            </a:pPr>
            <a:r>
              <a:rPr lang="en-US" dirty="0"/>
              <a:t>	</a:t>
            </a:r>
            <a:r>
              <a:rPr lang="en-US" dirty="0" smtClean="0">
                <a:sym typeface="Wingdings" panose="05000000000000000000" pitchFamily="2" charset="2"/>
              </a:rPr>
              <a:t>Watch the fire area in case the fire breaks out 	again.</a:t>
            </a:r>
            <a:endParaRPr lang="en-US" dirty="0" smtClean="0"/>
          </a:p>
          <a:p>
            <a:pPr>
              <a:buFont typeface="Wingdings" panose="05000000000000000000" pitchFamily="2" charset="2"/>
              <a:buChar char="§"/>
            </a:pPr>
            <a:endParaRPr lang="en-US" dirty="0"/>
          </a:p>
          <a:p>
            <a:pPr>
              <a:buFont typeface="Wingdings" panose="05000000000000000000" pitchFamily="2" charset="2"/>
              <a:buChar char="§"/>
            </a:pPr>
            <a:r>
              <a:rPr lang="en-US" b="1" dirty="0" smtClean="0"/>
              <a:t>SQUEEZE</a:t>
            </a:r>
            <a:r>
              <a:rPr lang="en-US" dirty="0" smtClean="0"/>
              <a:t> the handle. This releases the extinguishing agent.</a:t>
            </a:r>
            <a:endParaRPr lang="en-US" dirty="0"/>
          </a:p>
        </p:txBody>
      </p:sp>
      <p:sp>
        <p:nvSpPr>
          <p:cNvPr id="3" name="Title 2"/>
          <p:cNvSpPr>
            <a:spLocks noGrp="1"/>
          </p:cNvSpPr>
          <p:nvPr>
            <p:ph type="title"/>
          </p:nvPr>
        </p:nvSpPr>
        <p:spPr/>
        <p:txBody>
          <a:bodyPr/>
          <a:lstStyle/>
          <a:p>
            <a:r>
              <a:rPr lang="en-US" sz="4800" dirty="0" smtClean="0"/>
              <a:t>Using a Fire Extinguisher (Cont.)</a:t>
            </a:r>
            <a:endParaRPr lang="en-US" sz="4800" dirty="0"/>
          </a:p>
        </p:txBody>
      </p:sp>
      <p:pic>
        <p:nvPicPr>
          <p:cNvPr id="1026" name="Picture 2" descr="https://encrypted-tbn2.gstatic.com/images?q=tbn:ANd9GcSCjebyP6s96D1yIO5dmNb8orU9Oty4rbc5sup2QArURU7Ja8g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599" y="4419600"/>
            <a:ext cx="1793631"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0390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8063753" cy="4228653"/>
          </a:xfrm>
        </p:spPr>
        <p:txBody>
          <a:bodyPr/>
          <a:lstStyle/>
          <a:p>
            <a:r>
              <a:rPr lang="en-US" dirty="0" smtClean="0"/>
              <a:t>Many extinguishers can be used on different types of fires and will be labeled with more than one designator based on the </a:t>
            </a:r>
            <a:r>
              <a:rPr lang="en-US" i="1" dirty="0" smtClean="0"/>
              <a:t>class of fire being fought</a:t>
            </a:r>
          </a:p>
          <a:p>
            <a:pPr marL="0" indent="0">
              <a:buNone/>
            </a:pPr>
            <a:r>
              <a:rPr lang="en-US" i="1" dirty="0"/>
              <a:t>	</a:t>
            </a:r>
            <a:r>
              <a:rPr lang="en-US" sz="2000" dirty="0" smtClean="0">
                <a:sym typeface="Wingdings" panose="05000000000000000000" pitchFamily="2" charset="2"/>
              </a:rPr>
              <a:t> [Keep in mind the 4 different classes of fire] </a:t>
            </a:r>
            <a:endParaRPr lang="en-US" sz="2000" dirty="0" smtClean="0"/>
          </a:p>
          <a:p>
            <a:r>
              <a:rPr lang="en-US" dirty="0" smtClean="0"/>
              <a:t>Classes of extinguishers include class </a:t>
            </a:r>
            <a:r>
              <a:rPr lang="en-US" b="1" dirty="0" smtClean="0"/>
              <a:t>A-B, B-C, or A-B-C. </a:t>
            </a:r>
          </a:p>
          <a:p>
            <a:pPr marL="0" indent="0">
              <a:buNone/>
            </a:pPr>
            <a:r>
              <a:rPr lang="en-US" dirty="0" smtClean="0"/>
              <a:t>EXAMPLE:</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sz="4800" dirty="0" smtClean="0"/>
              <a:t>Types of Fire Extinguishers</a:t>
            </a:r>
            <a:endParaRPr lang="en-US" sz="4800" dirty="0"/>
          </a:p>
        </p:txBody>
      </p:sp>
      <p:pic>
        <p:nvPicPr>
          <p:cNvPr id="3074" name="Picture 2" descr="https://encrypted-tbn1.gstatic.com/images?q=tbn:ANd9GcRReWP6GQDahEiWbWQEYnSW6Xg-gCT1KL09G60CL1Fq35QC_ZEx4A">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105400"/>
            <a:ext cx="3810000" cy="16097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76800" y="4953000"/>
            <a:ext cx="4114800" cy="1631216"/>
          </a:xfrm>
          <a:prstGeom prst="rect">
            <a:avLst/>
          </a:prstGeom>
          <a:noFill/>
        </p:spPr>
        <p:txBody>
          <a:bodyPr wrap="square" rtlCol="0">
            <a:spAutoFit/>
          </a:bodyPr>
          <a:lstStyle/>
          <a:p>
            <a:pPr marL="342900" indent="-342900">
              <a:buFont typeface="Wingdings" panose="05000000000000000000" pitchFamily="2" charset="2"/>
              <a:buChar char="Ø"/>
            </a:pPr>
            <a:r>
              <a:rPr lang="en-US" sz="2000" dirty="0" smtClean="0"/>
              <a:t>This label shows that this particular extinguisher can be used on ordinary combustibles (A), flammable liquids (B), and electrical fires (C) </a:t>
            </a:r>
            <a:endParaRPr lang="en-US" sz="2000" dirty="0"/>
          </a:p>
        </p:txBody>
      </p:sp>
    </p:spTree>
    <p:extLst>
      <p:ext uri="{BB962C8B-B14F-4D97-AF65-F5344CB8AC3E}">
        <p14:creationId xmlns:p14="http://schemas.microsoft.com/office/powerpoint/2010/main" val="490913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200" dirty="0" smtClean="0"/>
              <a:t>A fire extinguisher should be labeled with the classes of fire it is designed to fight.</a:t>
            </a:r>
          </a:p>
          <a:p>
            <a:r>
              <a:rPr lang="en-US" sz="2200" dirty="0" smtClean="0"/>
              <a:t>High-rated units are heavier models—make sure you can hold and operate the model you are using.</a:t>
            </a:r>
          </a:p>
          <a:p>
            <a:r>
              <a:rPr lang="en-US" sz="2200" dirty="0" smtClean="0"/>
              <a:t>Be sure everyone is out of the area &amp; ensure the fire department has been called.</a:t>
            </a:r>
          </a:p>
          <a:p>
            <a:r>
              <a:rPr lang="en-US" sz="2200" dirty="0" smtClean="0"/>
              <a:t>If the fire starts to spread or threaten your escape path, evacuate immediately.</a:t>
            </a:r>
          </a:p>
          <a:p>
            <a:endParaRPr lang="en-US" sz="2200" dirty="0"/>
          </a:p>
          <a:p>
            <a:pPr marL="0" indent="0" algn="ctr">
              <a:buNone/>
            </a:pPr>
            <a:r>
              <a:rPr lang="en-US" sz="2200" b="1" dirty="0" smtClean="0"/>
              <a:t>**Fire extinguishers will only function for 40 seconds or less!</a:t>
            </a:r>
            <a:endParaRPr lang="en-US" sz="2200" b="1" dirty="0"/>
          </a:p>
        </p:txBody>
      </p:sp>
      <p:sp>
        <p:nvSpPr>
          <p:cNvPr id="3" name="Title 2"/>
          <p:cNvSpPr>
            <a:spLocks noGrp="1"/>
          </p:cNvSpPr>
          <p:nvPr>
            <p:ph type="title"/>
          </p:nvPr>
        </p:nvSpPr>
        <p:spPr/>
        <p:txBody>
          <a:bodyPr/>
          <a:lstStyle/>
          <a:p>
            <a:r>
              <a:rPr lang="en-US" sz="4100" dirty="0" smtClean="0"/>
              <a:t>Before Using a Fire Extinguisher</a:t>
            </a:r>
            <a:endParaRPr lang="en-US" sz="4100" dirty="0"/>
          </a:p>
        </p:txBody>
      </p:sp>
    </p:spTree>
    <p:extLst>
      <p:ext uri="{BB962C8B-B14F-4D97-AF65-F5344CB8AC3E}">
        <p14:creationId xmlns:p14="http://schemas.microsoft.com/office/powerpoint/2010/main" val="492849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209800"/>
            <a:ext cx="8077200" cy="4267201"/>
          </a:xfrm>
        </p:spPr>
        <p:txBody>
          <a:bodyPr>
            <a:normAutofit fontScale="92500" lnSpcReduction="20000"/>
          </a:bodyPr>
          <a:lstStyle/>
          <a:p>
            <a:r>
              <a:rPr lang="en-US" dirty="0" smtClean="0"/>
              <a:t>The National Fire Protection Association (NFPA) requires extinguishers to be inspected monthly or more frequently if circumstances require it.</a:t>
            </a:r>
          </a:p>
          <a:p>
            <a:pPr marL="0" indent="0">
              <a:buNone/>
            </a:pPr>
            <a:endParaRPr lang="en-US" dirty="0" smtClean="0"/>
          </a:p>
          <a:p>
            <a:pPr marL="0" indent="0">
              <a:buNone/>
            </a:pPr>
            <a:r>
              <a:rPr lang="en-US" b="1" dirty="0" smtClean="0"/>
              <a:t>Inspection Procedures:</a:t>
            </a:r>
          </a:p>
          <a:p>
            <a:pPr>
              <a:buFont typeface="Wingdings" panose="05000000000000000000" pitchFamily="2" charset="2"/>
              <a:buChar char="ü"/>
            </a:pPr>
            <a:r>
              <a:rPr lang="en-US" dirty="0" smtClean="0"/>
              <a:t>Is the extinguisher located in a designated place?</a:t>
            </a:r>
          </a:p>
          <a:p>
            <a:pPr>
              <a:buFont typeface="Wingdings" panose="05000000000000000000" pitchFamily="2" charset="2"/>
              <a:buChar char="ü"/>
            </a:pPr>
            <a:r>
              <a:rPr lang="en-US" dirty="0" smtClean="0"/>
              <a:t>Are there obstructions to extinguisher visibility?</a:t>
            </a:r>
          </a:p>
          <a:p>
            <a:pPr>
              <a:buFont typeface="Wingdings" panose="05000000000000000000" pitchFamily="2" charset="2"/>
              <a:buChar char="ü"/>
            </a:pPr>
            <a:r>
              <a:rPr lang="en-US" dirty="0" smtClean="0"/>
              <a:t>Are operating instructions on nameplate legible and facing outward?</a:t>
            </a:r>
          </a:p>
          <a:p>
            <a:pPr>
              <a:buFont typeface="Wingdings" panose="05000000000000000000" pitchFamily="2" charset="2"/>
              <a:buChar char="ü"/>
            </a:pPr>
            <a:r>
              <a:rPr lang="en-US" dirty="0" smtClean="0"/>
              <a:t>Are seals and tamper indicators in place &amp; intact?</a:t>
            </a:r>
          </a:p>
          <a:p>
            <a:pPr>
              <a:buFont typeface="Wingdings" panose="05000000000000000000" pitchFamily="2" charset="2"/>
              <a:buChar char="ü"/>
            </a:pPr>
            <a:r>
              <a:rPr lang="en-US" dirty="0" smtClean="0"/>
              <a:t>Is the extinguisher sufficiently full?</a:t>
            </a:r>
          </a:p>
          <a:p>
            <a:pPr>
              <a:buFont typeface="Wingdings" panose="05000000000000000000" pitchFamily="2" charset="2"/>
              <a:buChar char="ü"/>
            </a:pPr>
            <a:r>
              <a:rPr lang="en-US" dirty="0" smtClean="0"/>
              <a:t>Is there any physical damage,  corrosion, leakage, or a clogged nozzle?</a:t>
            </a:r>
            <a:endParaRPr lang="en-US" dirty="0"/>
          </a:p>
        </p:txBody>
      </p:sp>
      <p:sp>
        <p:nvSpPr>
          <p:cNvPr id="3" name="Title 2"/>
          <p:cNvSpPr>
            <a:spLocks noGrp="1"/>
          </p:cNvSpPr>
          <p:nvPr>
            <p:ph type="title"/>
          </p:nvPr>
        </p:nvSpPr>
        <p:spPr>
          <a:xfrm>
            <a:off x="627962" y="685800"/>
            <a:ext cx="7756263" cy="1054250"/>
          </a:xfrm>
        </p:spPr>
        <p:txBody>
          <a:bodyPr/>
          <a:lstStyle/>
          <a:p>
            <a:r>
              <a:rPr lang="en-US" sz="4400" dirty="0" smtClean="0"/>
              <a:t>Fire Extinguisher Inspections</a:t>
            </a:r>
            <a:endParaRPr lang="en-US" sz="4400" dirty="0"/>
          </a:p>
        </p:txBody>
      </p:sp>
    </p:spTree>
    <p:extLst>
      <p:ext uri="{BB962C8B-B14F-4D97-AF65-F5344CB8AC3E}">
        <p14:creationId xmlns:p14="http://schemas.microsoft.com/office/powerpoint/2010/main" val="21409600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Your safety comes first! When in doubt, leave the fire fighting to the professionals!</a:t>
            </a:r>
          </a:p>
          <a:p>
            <a:r>
              <a:rPr lang="en-US" dirty="0" smtClean="0"/>
              <a:t>Learn your work site’s fire evacuation procedure!</a:t>
            </a:r>
          </a:p>
          <a:p>
            <a:r>
              <a:rPr lang="en-US" dirty="0" smtClean="0"/>
              <a:t>Evacuate the building immediately on the first floor as soon as you hear a fire alarm</a:t>
            </a:r>
          </a:p>
          <a:p>
            <a:r>
              <a:rPr lang="en-US" dirty="0" smtClean="0"/>
              <a:t>Never take time to collect personal items &amp; never re-enter the building until instructed to do so.</a:t>
            </a:r>
          </a:p>
          <a:p>
            <a:r>
              <a:rPr lang="en-US" dirty="0" smtClean="0"/>
              <a:t>Be aware of fire hazards in the workplace</a:t>
            </a:r>
          </a:p>
          <a:p>
            <a:r>
              <a:rPr lang="en-US" dirty="0" smtClean="0"/>
              <a:t>Report any hazards you see immediately to your supervisor and/or human resources</a:t>
            </a:r>
          </a:p>
          <a:p>
            <a:endParaRPr lang="en-US" dirty="0"/>
          </a:p>
          <a:p>
            <a:pPr marL="0" indent="0" algn="ctr">
              <a:buNone/>
            </a:pPr>
            <a:r>
              <a:rPr lang="en-US" b="1" i="1" dirty="0" smtClean="0"/>
              <a:t>CAPCO cares about your safety in the workplace!</a:t>
            </a:r>
          </a:p>
          <a:p>
            <a:endParaRPr lang="en-US" dirty="0"/>
          </a:p>
        </p:txBody>
      </p:sp>
      <p:sp>
        <p:nvSpPr>
          <p:cNvPr id="3" name="Title 2"/>
          <p:cNvSpPr>
            <a:spLocks noGrp="1"/>
          </p:cNvSpPr>
          <p:nvPr>
            <p:ph type="title"/>
          </p:nvPr>
        </p:nvSpPr>
        <p:spPr/>
        <p:txBody>
          <a:bodyPr/>
          <a:lstStyle/>
          <a:p>
            <a:r>
              <a:rPr lang="en-US" dirty="0" smtClean="0"/>
              <a:t>REMEMBER!</a:t>
            </a:r>
            <a:endParaRPr lang="en-US" dirty="0"/>
          </a:p>
        </p:txBody>
      </p:sp>
    </p:spTree>
    <p:extLst>
      <p:ext uri="{BB962C8B-B14F-4D97-AF65-F5344CB8AC3E}">
        <p14:creationId xmlns:p14="http://schemas.microsoft.com/office/powerpoint/2010/main" val="191514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Potential hazardous fuel sources for a fire can be in the form of </a:t>
            </a:r>
            <a:r>
              <a:rPr lang="en-US" i="1" dirty="0" smtClean="0"/>
              <a:t>liquids, solids, or gases</a:t>
            </a:r>
            <a:r>
              <a:rPr lang="en-US" dirty="0" smtClean="0"/>
              <a:t>. </a:t>
            </a:r>
          </a:p>
          <a:p>
            <a:pPr marL="0" indent="0">
              <a:buNone/>
            </a:pPr>
            <a:endParaRPr lang="en-US" dirty="0"/>
          </a:p>
          <a:p>
            <a:r>
              <a:rPr lang="en-US" b="1" dirty="0" smtClean="0"/>
              <a:t>Liquid:  </a:t>
            </a:r>
            <a:r>
              <a:rPr lang="en-US" dirty="0" smtClean="0"/>
              <a:t>Grease, Oil, Fuel</a:t>
            </a:r>
          </a:p>
          <a:p>
            <a:r>
              <a:rPr lang="en-US" b="1" dirty="0" smtClean="0"/>
              <a:t>Solid:    </a:t>
            </a:r>
            <a:r>
              <a:rPr lang="en-US" dirty="0" smtClean="0"/>
              <a:t>Wood, Paper, Metal</a:t>
            </a:r>
          </a:p>
          <a:p>
            <a:r>
              <a:rPr lang="en-US" b="1" dirty="0" smtClean="0"/>
              <a:t>Gas:      </a:t>
            </a:r>
            <a:r>
              <a:rPr lang="en-US" dirty="0" smtClean="0"/>
              <a:t>Natural Gas, Propane, Acetylene</a:t>
            </a:r>
            <a:endParaRPr lang="en-US" dirty="0"/>
          </a:p>
        </p:txBody>
      </p:sp>
      <p:sp>
        <p:nvSpPr>
          <p:cNvPr id="3" name="Title 2"/>
          <p:cNvSpPr>
            <a:spLocks noGrp="1"/>
          </p:cNvSpPr>
          <p:nvPr>
            <p:ph type="title"/>
          </p:nvPr>
        </p:nvSpPr>
        <p:spPr>
          <a:xfrm>
            <a:off x="838200" y="685800"/>
            <a:ext cx="7756263" cy="1054250"/>
          </a:xfrm>
        </p:spPr>
        <p:txBody>
          <a:bodyPr/>
          <a:lstStyle/>
          <a:p>
            <a:r>
              <a:rPr lang="en-US" dirty="0" smtClean="0"/>
              <a:t>Hazardous Fuel Sources</a:t>
            </a:r>
            <a:endParaRPr lang="en-US" dirty="0"/>
          </a:p>
        </p:txBody>
      </p:sp>
    </p:spTree>
    <p:extLst>
      <p:ext uri="{BB962C8B-B14F-4D97-AF65-F5344CB8AC3E}">
        <p14:creationId xmlns:p14="http://schemas.microsoft.com/office/powerpoint/2010/main" val="2890039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4 Classes of Fire</a:t>
            </a:r>
            <a:endParaRPr lang="en-US" dirty="0"/>
          </a:p>
        </p:txBody>
      </p:sp>
      <p:sp>
        <p:nvSpPr>
          <p:cNvPr id="4" name="AutoShape 2" descr="data:image/png;base64,iVBORw0KGgoAAAANSUhEUgAAAN0AAADkCAMAAAArb9FNAAAAkFBMVEX/AAD////+AAD+/v7+////3d3/4eH/9fX/5ub/QED/Xl7/lZX/oqL/2Nj+pKT/MDD/i4v/hYX/7+//+vr/9PT/Wlr/0dH/y8v/wcH/cnL/7e3/qan/Jyf/bm7/u7v/NTX/TEz/FRX/fX3/sbH/U1P/Zmb/nJz/RET/Hh7/goL/trb/ERH/j4//lpb/zc3/rq6Q49yMAAAgAElEQVR4nMW9CZeqPNM2GkJUnBpbHEBxnmi1u///vzuZakJ73886a33rZe9WgSKkUlVXVSUhKKW0cn/uU4VfYcd92T/37Wl0OKeRypPhPhYD5N0kMYnbTGJMEnfYD3EsbkaS4NF/0dIdkjZVyuvGttbuP85pTRyH/fi7a6ad/9OtWyQqiCfWKYpDc2EqkAkc1VGcIFTkC2QXru0mH/3/023QTSJn8b+mqscPjRXWwJgmXhXyjAWgALvJMMpVU5Og5LnANbWlZg3H1B71HdsZrQkulZV1//qdpKVtbzVS6zfHpTa/ud5xt7t+/B9t64sC7khSTMuCVHUwLE32hboHrcUamo46uxvqQeHM3du/28KX38M//x/OwdF3tBE7wkk8ZcTFBCnmw8rOkFJxtVEamUaN4F+405KeZoTd5FsNeh667A3TAGLwA3+7/yk7kcYDdCjltObftGwbedlpoXfAgebqqF8YaiGOpuYg4+uawB3dNhVVTt0/qFyKXLzSJtAGgSwldhNWFJyLZ80oyE7YKZqujgyCoWpNjABKILqQ6FlLWbuz3GFjp7gha0xqaUr8+eNt2rADP5E3WS6etmcDdwIeEPeFcKS7l1JWL0fBQAN30Lx8iy3cPhOF8yct//GOVuybkSLMfFNLgvhXQNSSTOARKK9FFa6ZQVJkSnTsjdFEBUvf0qIJv9DyciR3bef9ltm/2kK/IWOy+7OF/+PM/3/a1HNn0FeDeWmSgsKYhbytUkhNzpXFKgS4UXZoSNjOAA+hGiAfFDFSpgmzz/RPWiRIEzTUiCoJrzgPpQkzEWo0B6AoMwi4o8MkzNSKcwdQx/UqgEMKFYsswH6SIHwAY4Acgt2UN0aKxYHdUR7wqqEoHOKZNFG3yVtXAnfcafFml3JggiTal3Mv+y2TS4kKuFOA70qI4BVZtNA+Qcf8JFwA3lyCPzokwn8BgBztObSiS2MNkqLAo5yZ8wPZkSUxLHypviLTFOCBPpH59HDScqetv6PqkbYlpGNkfsgMVR5pE2wb0mgh0JSxFz4DqpBttZXsnbYKR/gWRpk3/5aY2dYtgerY8O1TL1e/oX3nPUF2XJ1eagnBiXTpPAdSPDmCPfsZIzFQHGheiQ9wKE0JZd7SYoyC+0BLMk6oLIjEBDNtyWjGDZOf5ldRqAYaEJilSIy1bCvCIOh7cdGcliEG0JL9MkhO6TBiJgaTUC+ZGzADJNzhCRHbJ6K27JKUCwrC3Rew4IJpyRnVsUWbMhKKTA3ZXTtm1C0bFGYoifWLYIHmfazy6hb+3tL/heiPCw3EKuqNYUk9ZR0NnKWWgoL0IQNKpOxY46as8ZOW9UlaVMU3tOkLbQLiTggzWVCiW4KSHFDNZTSDiCREDvkdVyPmAFAyabvZUT2RvYTXndFKDZby4/6OqSCvMdmZ/NlCWN4opJlgdxRPveOD3DN4sJbfQzPDKCb9k5buAhmQ1oI1quCLbyMbE7+15jwi7LheI5JdkpIAZH1A86RJ/k3LFDseZOiJdxEegYkBAo836sZFqyA+Ea6RxMdQ5Y1apUKR0pfGT7GX2XUIiSvbtClvCcro29mrZkwK89PyfBshmf/gm8DMlNWLdLG9MaMcl7St3hKTNJNEyD1sLFYR2qgJRomb6NOY6jI3CCpJHS6BOx0wExxekgBSQPgCpsPdtfs2vcMDN11RsMw0kHjD1Im3EfPmbbXkEmEOnhI4cupcXKzzCbJXA5YgxAaALrSRYWByJ/+iVJ4ZblaAKAmJDVglDQF/xyKRllZKn65JigCiHEeoBaJ5gux43aUKtrWJfpu5uPOJlZASP+wyrqChBPTmulVV5gERHElOcsiHNBEbJhbk+6JDBkTSa3XX4QeTpNu6DauSUlWPs58yBlNZLoWg0PPAwUIABPZ1CShE5hFS3/RRBO5CfscthXyv0MiEb/a0vVJRPq1VvUhM+gctd/lk06E/M/SriPoTHxrDYw3yQ6eIiRNiD+tk8b9ZrNKGSoqimEMDeLB/0wtTcVfWh6FEQuIK8owSBH8XPYLGnjAc7KKQBAdIkMFgYXBYKcYSytLLzufmMk4EyaXIcoo+ClDDim7ZKLhDkN65MG9o0bvz0C1lPQ+G4wXZHT/C0LDt0pSgIcPzP8DfiXCD+WJpecKwnqQjsbDxiw9nwkNu+SaiaNRCBApuZjJeJlGhuLhQo7kEuyN9IZ8mk70okIRkvNqhy402oL+QAUlLNizKTcDuhNCYGJiwZMhMFK9uhB/5S3ZtL/cqxqVuF6jz9A/aNG0fib9GmvqiyU2RVgKkoEgRR/xH/uQDRUQLBNGbCw9FoTTXMIYofptjVRpsuZNhtFxNYZeMMWEeQQkze7EjxjpZoufmsfxEI5UKIGSXtpoVWWP2IzOC7ABFPK54w2NiCJW4KspiaR88AleClnpFrUfxCFd47c0Vyop5OwWYCXFmdEgSBhA/4TS2/BoURA0so7Fsq2aSlopigMUUAyIxVEhsfoq1CCfI1oDRSzHLqQlIcrElAneG9E5YCP8iKHAHZgMsqiyOqEunOCDOaKOqM5fZ8ncGJaVffrS1lAQcDt66ybJWDFBJa7lmMp0TP1Nuhuz8Tw133a3MCcu9hM7DtktJeXn8FPfmxBcJiQkUIYUz3LdO6MqSCuby3TH0CO3qgwjkKazkFZvzs0g6fVSlbuSmXdD7toORZUVK1RaDooBBxJaBlWaZJMWF5AX6iZHYEPwdhVEJpi4s7sU+ZadRqxvYwaG00qoAu9UwadOKkJwnIy5DRNm1VbC1tdwdkW9tUd0XBYat3Z/5BjzJGmkrsbzzCnfdlr/SsiClZQB8DAg0j2F+2/1pEi1ycnczYL6E6FgyTFG0bNyUIQOdwYCjwtb7dJVMsdNb/YhrX7uohSFTz4NCGwPVJJ/8RpRApu9Wc0w3Z16eYxDNCmAqyEFdWkyk6eGt9cJnTxXC9NG0W+TFzRDCsDkPFCNrYkHg/MtxLztf0DckPq3GIG8Ocom2wjyycFbuuPmNt7EeLvF9YQtss1uXpcKE/iRKliywWIUJhDLRtpdnuAPO0GumWeRKsAdn4+gksUaYwCAmmg5EUOkG4jn1bfzZ6Q0q8biLlkAOCWC4oxezAliu9l4PxUkmu6R3obSQU9HIcoKdrC/uKuG8uqbaYX/DOF75jQ187HF9psQOWWbKSb21lLPSZ+SYQ4wgcF+lF4xZY97EQgJAFYP3TrGfQNSHAbzHArCITc/LLjXRu9tDhw6qJkU+WC7kRfFmcvxOs9ZHBhRpqRZydBS5B7HUdKT4gT82x09oI+oo6ibJbjrARPMX4GE6gIL1yEh/zrqKUGejBGkWHGt32EERMAhFykhl28bLrsgpQoGW13w2DsE9Z+8lRrOcdDDu2Y2xwt9Yo91blUbBC4cqxoCg/lJmZEgsW4B4ZL4yASzOkSnSWbfFHr8UUm+SVkIeDm0y7B3Rax6J9+4BW25hhKhZR4rQUs+dxliFgwlz6yhM8gjMsCoT7/9U77bWnIdWnCEdXeSZxYUnRnvGMicEi/gn4wLcJ2+uWPUZm6CGGluU+XmtvqGOJy0bIcYqr/mdrAZyhm2/RJ/SzFgDrDFL269YQMe8CZRAkGzEOEKAx3YPH49fkAQYX8AoVMn8HamxGL8jVENIgWSVKpRcwEh0lSBtYrIGmu9xN9A0ssuPlRaLb41OIqgIn/cCMIj7dZEgd4I6tgX3CIwHsS/7HDo7LOeHy7k4gj2rr+JFx1l5/Axw1+KFxZjoGDSTIuBzZaDNSjiOOZ73d3G+SkptLbSTYCPyaNaIYnWPKms/76jxu8wIsYOCgn6gpr+bjSN+MiNqhTB+d4lBbclISfI05wEDroTsTwKC/zG7oI4Mhbcw2R6rcOLKzKMTdJ8pxAUwL1r4OMUCkhc0RSbUbYZFbl8oo+xi9tpWoJdfYVscoIzHD5H4+n9io+3lCWw0jH2g0TBHwMAEtYriFvDNip91H9fUQDj+S1EAOE2tIDdPsY1bcQavoj9+xZaZZy3my4cGTF6JPOhtQ/kC296ckFMgO0tZmeOzl+L2hQRcpd+NmxOPrMXjR5FDEGF9DdNZ96/o472fps0P129yPNRrJBhBSCExgBRBQu4mTP338SR3F68zOlL6S2gkgFLQJbZPvYB4EozIPKOxaLUvzKukmBVDVC56HjCUJlgQLk+qrG46gFy2YWuAV03RmufO97SDc0PshFw9heGq8HlEQN6nBjE2ENhIPcZ5uikN8gR5ASbGqO4YRbfARAiTdA3qHPcn2O4+9BVaCb21sU8MQfPFT4nelWyH9Ri90hZ7bPWJLELiFFk5jzMp/wTsYFkQthsiaz6DXn1bzgdYKvYN6mB335rmRXN/wOyDkr61gghdZSgdoDWh+91X4tbF6yhmxtYC5TCCO4hCtBACGCOL/j0fvwnatik2LHdi8CKeciJ9jDwKh+UmqFQKwHvADRSEs2ggY9ElSi0RxWFy7E4b5u808kc2qPB/CxKVukzpBkmnT20CEnS/2Ix9ckWEBAky636aca2gV+DXGE4bCHoVIvmG2TELqglYEuYRZMNrQhiealN6rh2mMa03H0z4zLVo5u+YhSA/wHKs3RWr0e9igs2CbbOGxreaiw1EOs772jzK8j6xl+3FfbFtaJhHnc7/IJNjr608rL0VNyzj2JNyi1s3x5I/kId/FNzK70gvUVSSRdjLQ3gVNMssGQQpDKcV9vghLeknAgqiQzLGejxOhBmMNkkGGDSdeTROo1qEMGnSnn0a8QqhEVlFwIl0zQLByZVyA0AF/w/YB1E0qg6pJHN9EQMqNPDbirQt4SQlyqFZJsQf78PAFknF7FNy6SgqQHYWTofaf0Ne58tasguE9F/GEQjeGGfRoc9yvP8RtQ3DGf/b9B6QW4tACR1qSp8Jz80JWTC5Q3CnbDWc1uepISs2qZwVxDU5yM5ANVsdcyhNj0x3uKm2eSsDUy7rpEJBzFdcvKkQI+81MoprIDkBbm8YgfkDGVUvSbDbX/g6zVEFadvGj7zZzwovy9M/aSkQVVtDVG9BJRW5OaofBCw8UKHjykVJZEJmtQf3geEOepU4C47MLSWpQQvHNhrv8E5DQ4oL6h+kY3NYjerrQ2lhnohRcWMjy9ywRLRCGhm+NzOM0F18dEVEIoiFwniPHwtO3uybO7bsYwzPzosFOMJj8lfUi2ZqUAulsKFZ2HwVpos8f1Wizu4bsrpYYkewo8hmtRL+DqN4qgMJyMYhONeUggZpHVqUb7c1Ig/XTISqJKUn1KjNIb1WrdJh786V3czOzCoZcdgwewX84+2bcG478lotcUyyFbczzu9o987AHvN3KCEt0IWqHOxijg3v/tsYTLVuTZLTbVR5r0B+G7I25EbSalyOW4cOFkMwycsEzaS2R34egjH81WSiiRY54+hl42NA8sbtzWe/QnzvimvVZ5hwNeLCi180g7F1pd58Nu1YTIeskhDKFBdwUVgnIcTo78C9UnaOlQj7PgghJ8sLJQiAGAhTNefypB+XCm9aM4cVpHc2Fugt54gqqBrnleHNc0ILdR+H5+9xx1Qbeh4gOJKti5UIXQ7AyIsJi6PYBO7oYYntw8yFBQFsFhzx4Xct7vd+a45gbrtzdTLdHJvW030kae9es+rx3FxGgwSXrjbdWxuxufWD2JQ4Zrdngc3D7Bpbkj9/B3WMQnRDg6Y7oNLdtjeGCb44SrtX55mFsWxDDhBndKTokBlkU4z1K9BDQ2uh1EQTUzyfT2P7pCQ6Ugme32ksIgb8W2cu06PiqlYaiAZcCF42oMyxSg/fGzLdgHlQ9ir6PrhaevPtVZoxJ1Wz5Qg08urKLyWiQFADesHmq6AJxb+Jdych/Iv3cD3rpF+9Pd06fm9N6P6DNid/h2JLOYNRgJ0DMlB1s//axjfgVA9YkJe8bmyuEfQ0wPBd7Z+SMMkee8P02lAXZJp8gApBUGqThxAhLh6x4xZHuMjgCeXQ+m0wCuChtxB7Gb8+GlvFCA4b86VRe6cQJICek+zY2jhQSRKD1mHAP/lpQD5uCgCOf5tpTgYP3XxNSI2Kr3gYnnJKResSfodKmB0q3a1DOAqqxml9QUuwIKVYQA+/OHeYI5DhgpaswyW2qvHex4ItvWSuhEBkGZ1w0s9IVZSbIz6CbXC3YhYKXVElrVLSwhnzQAd7KRJWNulGIKQZjAL8/Mc8Fuiq6o+duE7H8TRNDeMNLzjnYhP25co/KUM1Mj3v7KCEkqUfb2n9NsFGrZeMVrQM4w5DANRPu91i2dNzYKLuwHiWO3ySGV2E8FHM+dehELA73oGQpAxjHG12iyruJgLEMQfZK8iF43bHOFijrxyp+JVua80TY4an3ZRkT2OqUPdbQbdJZnMgZfGR9a+xQp1QIJ+xz2CT2HTFbx+ROa02wBDVV9DGpp3esKrnaUJtljKa11hFeG7djGM7PsPRC1fMBXM8zFk+TWzunGtmKjVMaFvSqxRuy6RF27I4FAq4BKvL72iZ7CiKZpBpN9et58sMkYSe8Ht86hZ1uPoJBe/9AXiGi+MlVjUe69YYmfSn0s2juAWuONRsEP82gpaBFX9CjbABBdiMY0vHWHlt6EZpzRoDgiX7awiacfRH5RPZqRAMaNAvmfoEEbBFS24yquacdK0n0SrF3cS0slfovfSNuYt9apbIHzhhV2TiRgoxI0G/YP/fYbLF0wsEx4AiVqOzxTqkZhfv7CfIt8YrYZpN/I9XB/8ftl8DtImgFeMIUFUF3/pWxLjhM5xc41ivewaBAm5qRqXi2ElqngEz8enCl16HKCLTVeib5yt46uSFlpQvNMn4gWh9oZ7jlK5wzCVSMyHmCII8h6KM2QT9+2TjIkdhq/j9yEDlQ+8kzmCkvj0JiTh9zt1hQkdbyJOwq0PN+3jrfGEkLfm+N89wIWZeI3l2C7cfUCmzOfOLyKV1Iuh9dm3MRMNBPfXFz/ZYwmMhq8djU37Ub1cKO65A+wKb3O4I2cN1QctMcn8EafZnBlp+daYBH/QG9ucGbjBrQhSdgDdPSGRg/r6s7QGDgn5Bh2U2T7FACjbVpSZ1Ck03gESZuEP90uy7jl44Jl9aHZb4mGCnT55AY6QRQMUXHCfFwQokjKGEImILWOmEcPeZcOZZ4MilAipeDCje/5EFkwTF2jjM6Wmc8uJHeCJgJ7Hr3ixrHlxiKx6yqDzmqKJH+MZYRRgHVLvbR922gsYzElSETsKRNZiTVl+ScXQobAYjhW6httaXe17ciGjkoj+Ghi0PjDEIpkMS4Ytf5DyKxtXSuFTCsTvFqfOCi4gjKztKghzvyOwLuoPQf3y6kPfQ+l+bOMNtxNiYwG22D01l0/c2ZkiYNMkVtwg4UTQDKmMtpPsmrmJ4b7feBg3DdUC8Ymzysn4mSeQQ47ey0VgBHWYspuEoICzoswXVaTy9hJJo/K4thWAkGVzq4j6TclfBfV7KLBf17oNs40Is8Qbkc40I4d13TCPHfaGATZgFkyx2dJRcSRnls8Li/lgdFLfteR638/MfZGwjyWQXuHa+yd5ToUfQ2LEVQqvMW9BsDoKLAZefVximggpxu88BMHdBJeCrpTGzxwbuTXHroU1B/NWijbs4Eyyha6f8BqTBRs4KQHzQwQhM9eIrzp692Vwy5390wzVTukiOm2M3AuVhCQ7N0RoOxAhX0FQc9V8G19HntLxvUc5ph081dJ28pnhi9ALpgJvz6rCtIscPOcIplLg6kz3Q+B2AJeFmQugNbEnGyN/9gzZlbYIcQs8W2R2brWCxceavPR14tz4ItxmujJlgNxjELMMAy50B5hpKrtHxgg0JNLQ8Fo9K/438USjXoiU/gBzztXFQQHoSuuc7DdhcRAn4ffuxMucOzwWlgbmfPlmwwhEurCCEjjT3AhinGIt0r03zjpZ6JFBkuInsNYJfvg1V6TyYNIkX/6vec87sNaHLu3flVPrd6qDU5Ml/bW/TIEHwjpZvIgPywtnFFK17Zk5CuEIpNbe7D/PPuxWLVMHu9L88wtua/ifh/0wrniVxVepH5lZzBerK6kvwA9JxX3VAy2Vfc+a14vNVeMUYwHHDI1eMiongwegTqQEvtOyXeNrCVqgf+1IWDROB5kIkeAGR7nwH9OzJ+CWPwOLMN40uq/py6m/a9L9pEzZKEjtTti4cMtPvuNqVEBnABaQ8MITgJ9l2LhqjVI3XiuyVvG3EPexhkfDBQmUEyhRyt1Rc+4rBdCX3CCEDuvlz0OOkW11DmmSJR5XrLw397tQQGPeLsVfpablHS2XVMCknYsxJOW1C3pDRoudpzdjX4WH17NzSw8g81B4PBqB1E/KKivbxU1G/CnKHPJK5kETlUbTPNm36F20qj7aeclLKPTJbwGOQAia1YtAjjrm+nkWOzpLOkWYmqFcM84RekeNCDkAA72kZFsFRBC8QI63KGzRqEgYttHAGnCcevMSvypZ6Ypfw61rzVbiJcD1taydTMq5tr1e9paWDfGRZhUGtMZ+Hw5Wz7ejiyfOMxI0laZTdH/7uf/ZZvGX+F1rOeuvZyUdmQkeopmOgg6itjFNPdnKj+jy3J1re8yBDj5T+Y58zBFptxCcdZcSoBu0whe2z2Ti+Tk+/4AbDdI6OABxasKvPq96m5TLgMp8BFfCSHniBjxgShz96E1BCxERr8FVBQMveQCZoYSlYP4mNr4atdL5MphdhWgJEuO6RBT49ZJKoaYKnm9Fx7vznLIb/R9tqiGtSxfrss3RCXgBVUXNPwJQ17JVfxDpmUjESI6RtARUzTy3AimcZsj3f0Ko2LTjpcAp7/OLJTbqWPWTSNRBcMlntbhSjUG2C7IJiS6ttaYFmF1KTthwQP/pvWhZi6R1kr8Di15PaRSkIveIVGH+1RRHbWzN63zuzGnc64/+7rVPAPDGmh0pUvqWM1NLECsskCH6U/lmtXKfObDbr9XoFbjA0B+8eS6B7hV4iBriD7z4UtOm/NwRNRykV4K2BCE1S6s1p3Trst9vedekNBoPLZrOpquoYts+wTf65PeP27tznvzdOipN2X7yZsGMEBkYhnJyW+q9FsX9vuvX92n6vNP+gbVtrzU9IVHg98XcN6MR/VS5we9hZyZ7P+379+Lu8N/bxjlZzWgJp9yuHlofyNJcDHaLEhvUBcmQmNIZBPc3vy6C8Xw1/y/HKWeOsuzwNqzAll2EgYSPBMN2B0QIkI62mf24XuEPMUy83aMuVOUhgnwEStAdrToRc+9F8LrNZauAVpvY77XXL4wNuQcjFcw7wa9TNCAfgAwyJx0w2PiH2KSST7FDdufjxFrE14Pb8jHBxbne/LQLwpcVsurLbdBY6C3v384HXl6yeakdKwSSH0EAhB1TWHsi5/Jmqv0CnRjJUDM0L41Jjd0N1sj/ra1gSpljcr8d5P2+auj8/jrYd97qA3vbCdeIPE2O3ahulqIAi2fH6k7TpUs0lSuYAbEjumAYr3gBaNwvvi1aji2vS+uwcxWW+sy282bpR8+kHrlKruWigIZla8PoxWhJkJM2RtoURZG8Mc17aU9OlzNIEAfwYTJ1/7X5qVV8+OgWOahTZ+pLnd8dftmlfRC2uqNr65Qas3dkZDbKTDfNeMUiKaPoUfL3hRwECu0OHa89NeR/qerKFXsBVBgHJzOZKri/VTA4gauSNc9piDdUCznITc1tOe3wMgKolUz26DVN/3l5Ey6pkA9rScVHuD9exiVMwkvHcPwKZegbLuhm5V3SsD6RXCP68YDrFwBV/8gqi7LgWKikLGh/in4pfJqyNH0YRHjPLwKw6HGeYnxfuyYwt9d51B+poddevkcSV7I2sxF1bbS2vyFk7QLNzd6dR9MyLCUm2mxPZx+bcuYWk0uXuvKAAN7NZYb0uqCsimX3pgRv9PDWcA9lWqK/sN29vZCTykiMDDGw0CowcGV6uyPwExFKnBKhBrNTFMVVcm0m3U5jY87GY24Zd8m7A1PS+1Nx1EI7I5ZCiQeuSKNAFIgpI6bnzOaszVYmagsERNzGhiW1llPp5dd1iq01+7w4O29CxU3xYrRx0jejBM0lv4l5iYdyUEG622J6IBCS7lkRI6OEbe1qJYfrQ6tGfu+RlM9j38wOZGuIP85JMb1nVzkuHIuVusHAat3cySroXq5UfRVwtMg4K+PkgE3107J1FRUknGIRglVsBkdRiWjxB8B1/VDbadbZRTLvjRXn/vR4H5x2iiNaCmAkczXziLKkY1s+lm9VYecPb3hzTYlTD+TpPeVFXy+YPhxJeqDzeooEqMb2CZ/SZxlIRHwXkxvHPh4dZNi6vx828j7eTeqqpxN/UPwvWbE9u6ouLSIw52pznOQV9BJj52Q0cnmZ7vQiPQouK8D0hAGSGx0hk/BRnttrFOgvro3qdTjdzsW7yfssWp4/r87i5DM77Xd2IGWRq7sYDiw8LKzYGaY7+gaelFf1+nBjZt1w4dvwEp3Ged+PwKAFUu27vtzYWqOAROIrTLzdivKpcorm/VF/D0fpULsc2ewFp+vrhq9fTWTZeluV9Pbo+K5eT6vrp5gJ3jofR707pnQ8lezYWeTynOJQTVWN11M4QXYnm5FcgOTGTgmwDGSZA5zah+cmIB8SdVuLCuW3CbK6G5XYEU7Obenc7DzbH57pcZD3oO8Z3xCexqyftZd3xz0/XJTtlvvs52vDjPHZt4ODksEzpQXj/bbKzxe5FWHzNJGe9tTHLDpgC7kTwpMnnUloUdyis1iA7zeg97aVnzKKuF8ZM59RkqCbugnq/mXzcl50sm/aKIoX+8AQ6wxPT+1bDImsee+u2U1OsrUQ/43JPOBxg0nujH8f4vJDdz+rD1JgtwjbWjWoPekZnBAHWUOND1Syusbt9Gzp1d7sftyr8kyZpCocGetz059XX87q+l4vOatqDd7u5aRD90jrprXsHWhqePVgDFxFULM/fD3l9m9kAABY8SURBVFX/0jOsSXrVQ+PWwuU6Bz90+6gm10D6iX4rRy1leq0eWxsWzpult/4iG1t3sH5+bfaPVkQnUbLJ+/v5ZfM1vC9Ws9703h9kNJ/LmJE+08OcMFA8/dJ+YjqN65huP7fXfdMNMBIBTrgwyL+RH8ba5ax6xOHQAsBRl2wdCVhZopct7+thNXfdWTUuScqaT59vu+bw8DNU673NvJfj7mplQdfItSk8i8atoFxNW2Pqa7dw0rhp1Yu5b1FdhhuKN/47b+7P3lZu4ZRhksDkJVYrGEbqZYtl+XsdTqq5ZYe0okmKlUXP++h7+LmxXsLdvcnnX9fRb7n86U6jC4150HTTH9HEgSA+U9T7zMw23AKYrmh2mPAAZcii0sAdOfhYjNXLrJ7PME6KBoHeN00SFEUyy7o2kFluP47z/S6/ncDzGxvhZN2OPVWuPwf74Fh3FnOribXRxTS00nRlgvaCSFP/ZGbpn1ghgQA+gqYAfzwMwTwAVJdyBMVa6mxvcmkWMFrIJ0xwF8xPeKUNyGne0aZpURRW3OvJ8XLu7/K6eTwezW1QfV23Px0XL9irkTpTxyJZ1Ny0uQxaZkRg0w5jQn7H8NQd/nGTm4e27VfWd5NXezNyDbmZ3YrfixXK77ZcLsbdbFpwA8MxDmivWbY8rUfPLxeeB/tqbvPPU9nxl/XWbop579ayaJ6OUcLGYESAKmqmAppwyi2DsKkzkw7nm+Nk+HEqx2guiWH+jNmKDUrymIM8aoec1dfk+8P6iO4KVyYGiw1s+oUHCqu848WPC3G+3ZLXu+pemG6l/VznSmMEInSLQSmFkBr2hbDZEuvxwy3JXOrv8DxKqO+hzne3efX8sACY9fwoFUklTmUvxkOrcjbUfDDkejQ2vunvL8fhyTrDabjUcHZRwNlA55dq39zWu9vStchsIAJDpnOkeUqADNfNcIj6VaAJzr2kqA4Wpc3ierwM5rf8IJT7ke8vNuw8lT9WA2dFAVrnYGS2svnDaTT8qi4WYtwICGt17f2+gxSnvNZJFF6QAZDL/uFgm+G+qNQ+c8tIbPcE9tDMIDPql2IfkiKIMlcQtUGDj6w/VRPj3ydrE56s45H/szrvmKq7/4f8ZlNbz6iNri2gkPIFPn/chZPjYF8rZtXu0sZderQBzm8ZHse4Hw65ug1sFFpstA0iOkcG/jy7If8gwBE0T0QzzN+h7K0wnnoBs60wsSt6ltPFfTS53PIGZ96GWzjN3c83n9f7OLMySRmghAvtldv1s5r3reJKDTqEhFbvHs29N12q8zSrN+6lAaJOTCsFcjAVbSumb4p2nOkflH1UOEXo7RSf1Oqfk4pFvF0tZifZQh75eYpPjaF5QkRmvUL5++0uPds8Saude13FQs0varS4NJeLmiRDnbmlo1uMUTgmmJZuoiVWGCXR4Cx1aZJlWDg2Ti7j9cTeR6+FJp3aVKfc3kc2Ksk1tV+XoDRJRJiVYqo0yzoWK+9ubKHY99fN/kvfqsfhoDrWGyUmJ0wk5ODQKfnEBInDD/bWAnDqm40dvuou8cRnBUI9seIwZajoTbOsuzh9W5kMLs+Cpadi4hu1kyF52vB6PVFnteklQ1WrKtvvVmYjYJFMUHHjfwOXmos2ZK8ajFPrZ2FW+wHUB2fAYsQJc7ZgnivGZ3yWk8FpX9AYqYxr4pSvsNPJL+N6d7hM75OlPveb5UQPk7tQSu4ahCJyaaEGU6Pk4DHDgcfWLQY4MsQI9lxFfuRMXUaTICFInKYe8kcFhJo7km+9uKpBvrxajKnzib4u9DnrsUQUBCV7cUGWmKtLeIE4U2nS8H7XZZkZLj3BuZOWJzdQ5FQcEiZL83+jksbWynbzaT3vH8tDv3wqvXxUxfmxSAcUbRHmaQycMT0AvNGolCxXzyWUVu5R1xp6Bf5rUiSjaGveu1+Me5ouakZqcVK/u+HGLfSg1XrQ/1LnzCyVEEbrF6sy6zDhG+YIaK/+GcYsr95IJpU1fZlDiT0HTPNgQjAH3Ha6YUx/Pt2f1/mk6Z+GH0pdKuvsLXCvBowBbnPM2wlukCUF2AK9Rnh2nJix3rLmFpkd7fkjhgXEvs8oFfKG6fiyAZj8/GdXX7t6+HGoVO0rUu+UvrtSn9xxC/RUXJigpZTcsQAn51Cq6sSZHbxnqGVyotXdUdPdVNftYtzJbII2LdIE5oq+oRVyY2fMpBk/D4tPZeO8QXhi1o1kum5ArmXqRZBvznBFDZQxN48ivdgqX3b+RWwgJuSSV8yLyBTDR9SGun+bH4fr0327/FnYNII//YeKCYWJxKl3Pmfz/epc61qd/Au95m7VADPdSDAnqaGvY5GLFrT0KWbjuLUqTF3RKzlSZOUdYqarcbmu+jUv0mJ6/3zZVMfn6LQtOzNokZjtGEr2Q6mLerg4fC8eextpLtyKlb4fLVldNANAJX7z4BLVjocoFJDmrCG0WliB+CUeEsFM2lYqjh4uA+38/H5Wm/nNdSkINTk0TW6znuGHTSNc90IRMqbIsF+ffHxV2a8aNP3D+FOpiY9wl+w5e2FwJLuWSkra6D74rACLVZnLWX8luBM+gpfguEEd7L6baNVZ/o5cfH2xQUcLpPWh77qMnEyXrnPCFVN8PVbzXW9+vt0Gh8+DGrmcr8B3N72EXEJdkRvei4mntMLRySDZ88wk9/BWO/YABIVNr/AAepvSrPU4EGbzQhtgj4aT4zx/oHLFKhzcgMTX0uL+7dLVk5Ue7S5He/zDlbH6hBgLakqm9k4bZTyGoQn1tEdm3eI7k7CAvnhyiDss8mzSNSM68gjbvTnSdYa5/O539DW/9Xf14QGtvzHW/ZxOenlXv/XxGR/c7JwZIy+6h3ELO8p8mha0cQwoStbNGNncerCATwyU2ZRc/uQDa4AUQ6v4GdkNaR52Nbnfs+5iebeqe9nv5ydndp15ns3no0Ptn2004S0PFCtSCAl8kb9Wok8BUwE6EzwCtMnWgsp8jlVGX4DPeWC0z0AUnDunR9/PpRr4jXY67Xbdu2ov/e7jkj0mQ632jjlzh8lPwtao/vAlQmnaET0umry53dyoyNQGRj0/NbvVsy7MLXm7z/T0lUbiLjhD/bVU36XanPWg645+M0hob8IMGfPvaOOpnFrBrXhqww+/uEe+d1MLlz9jN7DcSzDYQl8lnAIaJHvuigeUGA+Ii+zXSq+/9f2pHsr3dayOQvGo8swTkFm9o2WACrKDa+YriwKr8XJ7+vg+Dm61K7lxHZmT4XW9LX/c/AfwyEEAboGbWFPSXsRbUEtmokxL3eevKqv6p9Lq6JaF7QxehfFGMJrT8G/9cgGMkrjtUqBd+MkNbhbH6dv1ZDmKhxueO88rG3CVnWlKHUFBsIyNF/mS36DIx8dyVX+5v2372vlwM97F5ueZG2V3cIDzwWhBxiKzzRmzl5UNJujhqPDh9bE37ZS/Xw+1r242ivcrhup6fvx0XcxjN8jRK1jXMsIr5AhcOSnPtw10uyx2Ta2uLhI4PVAHeWcQA0pNvozJCmFEqmWMxMhG68vm+LyuXefrCmeq0DjxUX2tFvPHhxvOOq2vFZT/6M8v1ef14/e+9N2ZeAmsUfwX3Jhx/f1Tq4Nbw7QYyhCuFXjII+0gqH0h0sJ8FR7jNLv+flAdv8txd1XAIMd2p7ZJeegvo0izi1JfLhxZ23BkENaZsRf295fqOPlddrIwsGIS3vuVcEhJkrsab92cH+sLj5okIn2z7JCm/JSx0TY6FL14AzQDWbis9slWsqr0Zrqq3OokProsbK0GY0IY9zUbT9Tu6ziY73fNwxVxqHeb4e+2XIRpESkf9PLcPVVZ+1S1i68Q4NV5kU1bhi3wlAL10I/pD6i2Yvme7peOl2S5b05F2e9vXWhlI+fsU/fXPQPvlAySMOv67N7dkPS6cdDKxpi3nUu56925mny7aRF+pktUWzdoflhbwS32wmio24d1CAWxUTcR0WqiRViJnECfmAIMYlGcVrewiMNV77vFU1Uu9XJZwbav/GxZCqndx8QdTLj/T3urLOt2u0ubm+5jvF7b+NmNY37cO25hMjeTbLljTDFRaMYAlxTVjzr6uHxRdWmeGLUAdhs+3KIwJulaJCl+6ga6W6yW9pfYwRDlZoPfZsuTXu/9AtGieYTpE0W3/HhWg7PNA8MrJncLY4oR8cSVTBiSZhWLkhWZAeoisBdYEXP8mC7YT9+/kZhTflvMvlXViZxk88cTl4GCfCDZ1vNx8nabDh8h+2ATOmbdn/vH93BkyykmQhacNSlAuXHa9lVEm7diAyJ0tTVu9Y1j1hv4GbLBja3KhQxAXA/LVX2ukkRGk+F3d67VZqA+MYyhEWZf/qcQHOonMyh5QgttjP+ZkQoAzVtCBd4O36EL4Pa4p0nvPmaCohl+sNuZo9rS5gVd/Db79S0vn7paBeKemw9ZpPHKVdWWzLumlnVry7VliVyGOTvGtL7vDWU68j1UCSE/D4NRcNtm0EF+cGTEfWbV42uaLA778Vp7PE1Ntz7sq8+hjVuXy2V5ZnGGUC3yv2hEitsNUr+hVUibk0SZo7mMXQjWuajJlIcrRjIXfMFsoodTYp6dTZbnsFrVSe2z+6HvlghK3QrRoRIPN1kVqy10jQ9LKYAEfpTJjfsy8IiRNnpzpsxuZ+LnQt8PavIz2gzm5/N5frn+ZGyCLUxBNEnWD+iDuTkiTTF87NzKa6lbCmKTLPODf/4guR+wFeFDauYbLPyTVh5obzkkSQSx9dpp4riyR5r+5mgDz/Vocjw3uv+9nIb5XbDKgrGx7zFjHh27HZwx6u9eM586lz89NpkZ9/XXzPnLu1IoFWxwzgiIgaTyFy1TSgivycBCrxEqhaezsZdlYb1Turr/ZCksoDAdl89aDT78k1hBSMZMq8e14OEx9LeY5Le+WWyttH/qIJkubQI3PruAIPGL8aIDwzADFVGCA/KHkQoygywTLfOZGry5Qs+o3UCJW9RN5SPSxDhNLZ0t9io83hL6+Jb9piQgSdhk4NlGfbp5bt3RjGU/q426ueJ7FZeQgMMX50UN/xet5rRi4xmQbxy3olh6tVFkgUM8s6zT6a7SkL4tKuUmzPoE5n6Ydw3LSSGPsyi6a+6GeA6Mu8ImflVpE9cXIh3itUSNQ+n8g5bQEGhBOQN3DH7cum42jxypr65jLVvey0V5rfZ1k58nZRBlcbqp4AuTRYnDBASZblai5eEoz7im8s9HWqVwOVQJtkMNTziveY2YnQnZAZK2XJyUIsYq4bh75c+He8rC1XF3UA83fTY/fnxcQvDindhRbbxrNsZwi4OQc3E+XM/9Aqepdn5sYxTbaj+35ZaNfx1PUrE6vjBCu21muA4yiUbxtS+nONP/PY1bAdy/kOpn11Qj63J/Oj1vdrPfs/qeBTT5eMRRMIYl8Kt3VftOcvXtZMM2/6xu/Tw+dN3fqf0sGfo3+SRZA1qEVSPFQpkyw9KU+SAtgSXR8iPe32GkcJkZswzvBezs6p8gHlh9xkYudRVerJJsm33Xp3oJ9IcF47IRQKWeKxddLh32/8zV7Xr6rfTtePrpdtaPr6LX96sgp080FQgnsW7RjFBFyav/F20LgnGUxH2493xkt9zndIPwXqq06BU9jO9/9CVmB0t1WXF7A9ndc7X0Oun7He5Nc3dkPZiNutVb906xRxl61Bk4cKhkgmAq2qbVb2mlKjO7c3MyZxv963XP7aTlLV552F1K1+NYqvwn2NNSb1ovzEzdM8d6PkV4sQHYxruSdLqyWax3MMd+Zkb+nZ/uTVcc4GFH8z00tv+gZZvYpexV1zYQuevG1Se7+aW0mr17jOJ6/Z4MGr1xwWR5fvwuvHO46pGfU4TsmeTer3V4KMQf7viH6czidzjf5XWdP1dWceurX0vvHl4NqLk0NKoiqCNBp36h1W9pyWto5C78dkul9wOkrN3MgJWauP47D43TziiA/OqqGq+evc2jIyC/mByqzlAPMAYY7FdudcaHyufP9el7ruZdt1T2NBlr1zE8xuVB3m36Xyf/oNUvlwXZ+aNTZ047N7F1uru6TqDDgtd+2Sy9hLLPvHELY2fuiTkaLVja0G1YuEAgvgbqV52s+V1UBh2c05tV21Jf3GQN1U1m/ZcqvrL03o39m7bNnT9Y2UY/hvRgu7OIOOtvnOB+RqPrdbS2gHPRn97jmWzuJlwlvxpfiGem32pzsvmOselAWFZ6Ndczx6Lvii1P5dQtNFea2bk/S1a5OplkoNpYQgivCBzjcUbLHDgoL6Mlv8dmfbvnwnp7LxVzm1g0vyp7xCxjipR3TefZ1KWPx8b+pQu9vhuJ9m5jfFHrmenM1datyOiJtmpgLz/v3HoAa1vA/Nf0Bpte53I4Tqpab0xSIeZr7KgScRR5Q6UJKrHvSLg/8IaY6XgCnFu7swlrd5evF51s64SyyG/GLWZfd/3Y8M09Tbwa+PchurF8x9dWLb0SFiO9924kOx9KU5Tud2+vnMNXX4V7+9J+ZPOpfv+h3OseHs3u/LlwLwB5B3ysyuTxSOuEQqID1/wkuHKF81WsnVtI7O7jNODL87pRVblcnHVgIBnn7rVQvWbgEX/r5yOtzmdj8XO8cUGM3zpNvgzJ/NK9qbEodLUtbTKlHgeXLJ4vFoJP5Tg89TrBqmG0QWbGXRky+xLFMN4Ea7API8v+LQpFZ7FcnkbPahCmY2gbaF421efw+rE+P76Ne6WBj2AWjXsEKvl2SPS7a8o0amiyfbj0MO2Uc/X1fdxsQhP2L1/X7XLhxhbYensTMieMkCkOgY4GzjYTEWMQohRQUOZH8HmEz1g/h39u2a/erFuuh8dB3z9A4e/Wr44DvT9+b7s/ff8WpXEz6h31Jiy14R5YcqtR6P6+fjj9a+rd+Xi9d9wcnBSGzOPk+PHvV7WDtlcUYjFEAN5554oWB3n8j30uPHKNfdFOGWd85I4Pmhduuv335KtyD15E1dU736nV393U2sdhZrZ+PKwLSLrHy+U4uZ6WY+hKCt3Qq657sOH0vTn35ZPN77c38P4/09JFOYQITfV0j/wsF6seY5LP1yvCDPaTe7jwBq64Hx+H7FxcGd5FzHrh6qCARWdZ+kEw95Tem8rq9k8MS9pH39G2DLYNOvLpwsfBPbdz28+Pw4/fsrPqhSXp0FRAc3uzVdZZ3EfP35ULx/xEDH99ifPd0iKzXF32/bw5cMRHH8DMRwtgwZSAVA+wR9JqdoqACGm1buV3r1t+ro6fIwsJfgDZryDF5Rl+23w2bo9rd5WNF+XouH9X2psG/n+60bpGaItK+BU4/cj3g8vmczjyT6yFkdWouOM5XaP78z28zJGHIjLMJ0vRkozdnf8BbTske6+UBLWtWd+6VQtmCnjm0eS73W1uWb0vutNZ97prEWswBdlemAmQk8L6IqDTUYB5gFGSAs/kJK1oKq1xbZzXSrHIR16GLYUpy5tzb5qoDfdogCja1lHEC2as3GmQc2CmiK5B6zALTr3ZXg4SSImav6eV+iBoX1Xr3WEupJdKva+wbpMpPnOYwhzZboH+pYq8rtDrIXRRgUZTj0dsUkXSo5OgYrz5Sd4kwViEwEikZa3qz+f/H7TTxdxo8rURAAAAAElFTkSuQmCC">
            <a:hlinkClick r:id="rId2"/>
          </p:cNvPr>
          <p:cNvSpPr>
            <a:spLocks noChangeAspect="1" noChangeArrowheads="1"/>
          </p:cNvSpPr>
          <p:nvPr/>
        </p:nvSpPr>
        <p:spPr bwMode="auto">
          <a:xfrm>
            <a:off x="50800" y="-1371600"/>
            <a:ext cx="276225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descr="classa"/>
          <p:cNvPicPr>
            <a:picLocks noChangeAspect="1" noChangeArrowheads="1"/>
          </p:cNvPicPr>
          <p:nvPr/>
        </p:nvPicPr>
        <p:blipFill>
          <a:blip r:embed="rId3">
            <a:extLst>
              <a:ext uri="{28A0092B-C50C-407E-A947-70E740481C1C}">
                <a14:useLocalDpi xmlns:a14="http://schemas.microsoft.com/office/drawing/2010/main" val="0"/>
              </a:ext>
            </a:extLst>
          </a:blip>
          <a:srcRect l="4353" t="3734" r="9796" b="11200"/>
          <a:stretch>
            <a:fillRect/>
          </a:stretch>
        </p:blipFill>
        <p:spPr bwMode="auto">
          <a:xfrm>
            <a:off x="903287" y="2118641"/>
            <a:ext cx="935724" cy="92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05000" y="2183955"/>
            <a:ext cx="6553200" cy="646331"/>
          </a:xfrm>
          <a:prstGeom prst="rect">
            <a:avLst/>
          </a:prstGeom>
          <a:noFill/>
        </p:spPr>
        <p:txBody>
          <a:bodyPr wrap="square" rtlCol="0">
            <a:spAutoFit/>
          </a:bodyPr>
          <a:lstStyle/>
          <a:p>
            <a:r>
              <a:rPr lang="en-US" b="1" u="sng" dirty="0" smtClean="0"/>
              <a:t>Class A</a:t>
            </a:r>
            <a:r>
              <a:rPr lang="en-US" dirty="0" smtClean="0"/>
              <a:t>: </a:t>
            </a:r>
            <a:r>
              <a:rPr lang="en-US" dirty="0" smtClean="0">
                <a:solidFill>
                  <a:srgbClr val="FF0000"/>
                </a:solidFill>
              </a:rPr>
              <a:t>Ordinary combustible &amp; fibrous material</a:t>
            </a:r>
            <a:r>
              <a:rPr lang="en-US" dirty="0" smtClean="0"/>
              <a:t>, such as  wood, paper, cloth, rubber, and some plastics </a:t>
            </a:r>
            <a:endParaRPr lang="en-US" dirty="0"/>
          </a:p>
        </p:txBody>
      </p:sp>
      <p:sp>
        <p:nvSpPr>
          <p:cNvPr id="2" name="AutoShape 2" descr="data:image/jpeg;base64,/9j/4AAQSkZJRgABAQAAAQABAAD/2wCEAAkGBxQTEhUUExQUFRUWFxgXFRgXEhQVFhgUFBcXFxoXFRUbHCggGBolHBUYITEhJSwrLi4uFx8zODMsNygtLiwBCgoKDg0OGhAQGjQkICQsLC0sLCwsLCwsLCwsLCwsLCwsLCwsLCwsLCwsLCwsLCwsLCwsLCwsLCwsLCwsLCwsLP/AABEIAHgAdQMBEQACEQEDEQH/xAAcAAACAgMBAQAAAAAAAAAAAAAABwUGAgMEAQj/xABHEAABAgMCBwkOBQMFAQAAAAABAAIDBBEFIQYHEhcxQVETMlRhcXOBkaEUFiI0NWODkpSys9HS00JSYrHBIyXwJILC4fF0/8QAGgEAAgMBAQAAAAAAAAAAAAAAAAEDBAUCBv/EADMRAAIBAgMFBgYCAgMAAAAAAAABAgMRBBIhBRUxQVEiMjNxcsETFFJTYaE1kSNFQoHw/9oADAMBAAIRAxEAPwBs4Q29DlGNfEDiHOyQGgE1DS7WdjSgs4TCzxE2o8kVZ2NSU1br6rfqSui5DY9VrijzOnK7Ivqt+pLMup3uWt1QZ1JXzvqt+pPQW563VBnUlfOeq36krhuer1QZ1JXznqt+pO4bnq/UgzqSvnPVb9SLhuer9SDOpKec9Vv1IuG56v1IM6kp5z1W/Ui4bnq/UgzqSvnPVb9SLhuer9SDOpKec9Vv1IuG56v1IM6kr5z1W/UjMC2NV+pG6Sxly0SIyGN0yojsltWilTtvTuRV9mVKNP4jasXCWmw5Bmo6wgSFvjqP+mhDzp+G9cyN3Yffn6fcprIcnAk4DnSsB8V0uyKTEa85ZLnB1SHCmgKpVrZGklqWMPhHXzScmknyObu2FkbobKgBhFQ8wJgModBy60pxrh16qV8qJo4PDyeVVXctWAktZs858J8hBhxWAOo0uLXNN1RU1B4uNS0ZqpyM7aFGrhXZTbRc831m8EhdR+atZV0M1Ymr9TMc3lm8EhdR+aMsegfM1ep7m8s3gkLqPzRlXQPmavUM3tm8EhdR+aMq6B8zV6hm9s3gkLqPzRlXQPmavUM3lm8EhdR+aMq6B8zV6hm8s3gkLqPzRlXQPmavU8ze2bwSF1H5pZV0D5mr1FLh3JQpO0mtgQ2w2MdDIa3QKtvTskzal2tnRk+N2MXBG0y8BM89zL3CNyAFtjp8Xhc4fhvXMjc2H3p+n3KDhB4rJ/8AxN956zcT4sTW2al8Grf6ies/C2YbINgPlHugbjkZYhxAC2lAS+hAHIu51JuGVoqwwdD4yqKfavex24mYUBsaM4xCZh7boZbQCEDpa78dajZRSYRpKxX22qma9tBvBXTz56gAQBgYl9EAYtihAG2qABAHhQIQGOHyieWH7iXM9F/rI+bLTi/NwTPPcxpwNAQAt8dHi8PnD8N65fE3Nhrt1PT7i8wgfSWkgQTWTYLgTpc9Z1eEnNNGlgK0KdOcZc5FhsXGQ6FLw5Z0EOY1gh+CH5bm0pcCKVK6+LNrK0QS2dRz/FVTXiZYu7IjOnjOOgvl5eCx+TlgtLqggNoR4QAqSeRd0KbjqyDauNU6eRu4YTYbxHTAdLxXAsPhCpyDxUXE8RJPQ8fKu07lgwXxptiEsmWFhFAXtqW1/VdcrFOu33kWKda6uxhSc6yK3KhuD2nWDVTqUZcGTxkpcCPnp9zdINCbujiT4D4HM+0r9Oz/ACiYHfKz1x6kAdsvHyuVAG5ACAxw+UT6P3EnxPQL+NXmy04vt61M8/zGnB0IAW+OjxeHzh+G9Jm3sPWpP0+5ZsWw/tkpzQ/cpR7qMvE+NLzLKnYgIPCyZDYDmk0yga6vBAvUGImoxIK8rRs2fPu6BwhP25bTd+V1RXocFlSXFeRlzRM4E2rBlY8UTMPLhRbtFQDxjZereHrxSyss0KiWjGFAwca4bvZkzudbyytYfTfVvarKpxesGWnBPtRZEOwhfGad0cRGhuMN4rdUGlW7ApKcruzJaTb0ZnLTl4FVLc7sTcnG8Ava+9ppTXegdiasiZOXrP8A2gRYkAIDHD5RPo/cSfE9Av4xebLTi+3rUzz/ADGnB0IAXGOjxeHzh+G9Jm5sHxKnp9yy4tvJcpzQ/lKPdRk4jxZeZZSV0Qitxk23UOYPx+CNoa3T1miycZUvK3QzMXUvKwrZcf03j8kYHoe0j+Aopa2fVEMuB1UBVe9mQt2MpSLEguyoMR0M/pJAPLT+VNGvJcCSFeSdkZ2baTjGe1wLojzlAipq6hJq0aarRw0rq/M0sNPXUsEjNxGVOQ5pIO+YQNeiutW7Fu6JayrTEMFsSE+lcqgqXVFASSAaDwh1hANklYdqh7wWkUroBqRW8ZXQUzkZcN1QDtCBCCxxeUT6P3EuZ6H/AFkfNlpxfb1qZ5/mNODoQAuMdHi8PnD8N6TNzYPiVPT7lmxb+TJTmh/KUe6jJxHiy8yVtua3OE41vNzeUritLLG5VqytG4iMIp/do7jWrW+C3kGntJWJOTldsxJPO7sggKOij80MO6WEG7oqpFrGL6Ese1E9bOsya5QuXLoTbOfhybO2w7EmZ91II3OHriOGrapYwjT46snp0kuJlhDLQJGLBZLv3WIyu6RNWUfBAbyV2qfDSk53JqLvOxztjRX/AI3HTcKDfEk9riVoXZoqKNrI7mkgPdU0rUA3tyS0bdLG6/whcqep06asTNj2lEEasQ1IJFaH8TiSTUm7ej/aE3KzGqelx52c6sNt9aBdoiemgi8cXlE+j91J8T0C/jF5stGL7etTPP8AMacHQgBcY6PF4fOH4b0mbmwvEqen3LLi28mSnND9yiPBGTiPFl5kJjItnJa5oIqBktH6na+gLOxlSzsZWLqW0FMs7iZzV3Y0WaMp74+pngQ+N5F56B+6nraQUOpYk8kLFgwds2BHimJMtaGQgXFwFC8gVoRoJ1qODcVZS0OYVGb7dwqfGBhwhuMClAxulw/WePYiTX/EUqrbKMWmLGJAqG3Dl0BaFBZUjTwdK6udcV+SaX9PzV7Ncs2sa3xO1cW1JE7ov+CErlwb2ih0nWdelcT4k0X2RvWY4BrQDqFb9dFPHgVZ94R2OHyi70fuIfE9BH+MXmy04vt61M89zGnB0IAXGOjxeHzh+G9Jm5sLxKnp9ydwEmBDsiVcdUEU4zU0XN1lMjFO05P8irw6tcbsct290j9R0hY81KrO3H8mFO9SRw2JgtMzoynf6eAL3PddUdK6WSHd1JIwUT23O54DxDgf1IDaDKva7LO+LSo3Fzd7kVTtSJKYtOEyUMtCDssv/qkgb0Xih11qO1Qwvlu+Zw1ZFYtGPkQydegKWhFuaCinKZIWbg/EbDq0VOSHG7Wdn7KWpio05a9T0tGlaJHTco98UihBAqQdgWhTqwcVYjnCx02fZD4j8k+E2lAdFCdqdWqlNIIRGRZ7DLwmQSauoMp3auKtTLwJo0s2pccFpwRGXfh08taKxCV4orTjabFFjhH9xPo/cXXM3l/GrzZacX29amef5jTg6EALjHR4vD5w/Dekzc2F4lT0+5yGbjssSSEBtSYYq6+jaVvNNmnoVeu/8aMPHvty8yr2ZJyMu0x5iL3VMuvbDB0OrXwidCz3J5bPRf8AuJl5lGNjTbmEMWZucQ2GNEJtzBy/mVeVRvQqynJkDPtrDdyV6l1S7yCm9dTa59XNd+aGx3TSn/FErWf4Z1U4mEhZ7puabCbUtZe+gr/n/qsU7wpZi/gKN3cb8pKNhCE2hvymm46NVVg4+nUqTqNHoo2SsQOG1iPD2xITSRSjyBfQntVzZFVpKMyGpG6uiSsCz2QxCZSpfeTk9K2YShOs/wAFdJ2Oy1wHXMZcLtBv1klV8ZUtPsl6gssNT3AGKQXNpQVv1XaloUJXimUaqvJi/wAcB/uB9H7lf5U74m0v41ebLTi+3rUzz3MacHQgBcY6PF4fOH4b0mbmwfEqen3LHi5hg2XKAgEbkNN+1KPdMnEJfElfqcmEeL2WmakDIfqIuvXEqMZIqTpJiwwgwNm5MkgGLD2gXhUZ4XoU6mF5lebMNdVpuOih03qo6UosqfCaka2RaQobtbREYf8Aacoe8pHG83HyZJluy84uLHeyCIxJDopJNLjk6hX/ADSpMVeMcqPQYGnFR1Lw+ETk1r4JuqSsq9r35mooRZtiQC8X1Iu26k1Sle8DnsLQygyRuArdovKsUoVMxzKVNG+FKuaby4adZ19KkVGpn7RHKcHHQ3yFkAOcQ59+2q1IUmipKqJ7G4yloEc17gVhRSNhSvs1eplrxfb1q6PPcxpwdCAFvjo8Xhc4fhvSkbuwV/ln6SzYtfJcpzQ/lKPBGRiPEl5llTsQmL4YIoRVFgKvhDgFKzQJLch35m3FcSpRZHKmnyF9NYr47HthNo+E6IHOdrDTc67kVR4eWfMV/lpZrjfl5BkNjWtaAGgAcgV2UU0XYyceBwTkiXLNrYaUi9Sr2RnLNc24N613RpuJHUknqSMKGNNBVXoRS5FZt3NEUvJuAouZxbOkzqhA0vpXiUiWhw3qITHD5Qd6P3UczfV92rzZacX29amef5jTg6EALbHW4CXhVNP6p+G9KRt7DnGNWbk7JoreDeNQSstBl9xY/cmBuVu5bWmum5mnWlF2RLPZlCcnJ1bf9EnnpHB2e0H7adzndOH+9+gz0jg7PaD9tFw3Th/vfoM9I4Oz2g/bTuG6cP8AeX9BnpHB2e0O+0lm/Abqofe/QZ6RwdntB+2ncN0Yf7y/oM9I4Mz2g/bRddA3TQ+8v6DPQODM9oP20XXQN00PvL+gz0jg7PaHfbSv+A3Th/vfoM9I4Mz2g/bRcN1UPvfoM9I4Mz2h3207huig1436KPhlbrJ2MyM0hr3uAdDFXBoYKAh9BWuyiLLiSYjLRwvwoyuuowsAYZACDzvMaEDQEAR1sSQiNoWg8oB/dAJ5e6xdW1gkHE0aPVCDq8uLkQRwG4uxAsz6h3jcXYgMz6h3jcXYgeZ9Q7xuLsQGZ9Q7xuLsQGZ9Q7xuLsQLM+od43F2IHmfUO8bi7EBmfUO8bi7ECzPqHeNxdiB5n1OmSwKo4GnYgHJ9RgYO2TuYCDktjBcgALUBoaXygKBWMO4W7ED0DuFuxAaB3C3YgNA7hbsQGgdwt2IDQO4W7EBoHcLdiA0DuFuxAaB3C3YgNA7gbsQGh6JJqAN0OEAgDYgD//Z">
            <a:hlinkClick r:id="rId4"/>
          </p:cNvPr>
          <p:cNvSpPr>
            <a:spLocks noChangeAspect="1" noChangeArrowheads="1"/>
          </p:cNvSpPr>
          <p:nvPr/>
        </p:nvSpPr>
        <p:spPr bwMode="auto">
          <a:xfrm>
            <a:off x="50800" y="-685800"/>
            <a:ext cx="1400175"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xQTEhUUExQUFRUWFxgXFRgXEhQVFhgUFBcXFxoXFRUbHCggGBolHBUYITEhJSwrLi4uFx8zODMsNygtLiwBCgoKDg0OGhAQGjQkICQsLC0sLCwsLCwsLCwsLCwsLCwsLCwsLCwsLCwsLCwsLCwsLCwsLCwsLCwsLCwsLCwsLP/AABEIAHgAdQMBEQACEQEDEQH/xAAcAAACAgMBAQAAAAAAAAAAAAAABwUGAgMEAQj/xABHEAABAgMCBwkOBQMFAQAAAAABAAIDBBEFIQYHEhcxQVETMlRhcXOBkaEUFiI0NWODkpSys9HS00JSYrHBIyXwJILC4fF0/8QAGgEAAgMBAQAAAAAAAAAAAAAAAAEDBAUCBv/EADMRAAIBAgMFBgYCAgMAAAAAAAABAgMRBBIhBRUxQVEiMjNxcsETFFJTYaE1kSNFQoHw/9oADAMBAAIRAxEAPwBs4Q29DlGNfEDiHOyQGgE1DS7WdjSgs4TCzxE2o8kVZ2NSU1br6rfqSui5DY9VrijzOnK7Ivqt+pLMup3uWt1QZ1JXzvqt+pPQW563VBnUlfOeq36krhuer1QZ1JXznqt+pO4bnq/UgzqSvnPVb9SLhuer9SDOpKec9Vv1IuG56v1IM6kp5z1W/Ui4bnq/UgzqSvnPVb9SLhuer9SDOpKec9Vv1IuG56v1IM6kr5z1W/UjMC2NV+pG6Sxly0SIyGN0yojsltWilTtvTuRV9mVKNP4jasXCWmw5Bmo6wgSFvjqP+mhDzp+G9cyN3Yffn6fcprIcnAk4DnSsB8V0uyKTEa85ZLnB1SHCmgKpVrZGklqWMPhHXzScmknyObu2FkbobKgBhFQ8wJgModBy60pxrh16qV8qJo4PDyeVVXctWAktZs858J8hBhxWAOo0uLXNN1RU1B4uNS0ZqpyM7aFGrhXZTbRc831m8EhdR+atZV0M1Ymr9TMc3lm8EhdR+aMsegfM1ep7m8s3gkLqPzRlXQPmavUM3tm8EhdR+aMq6B8zV6hm9s3gkLqPzRlXQPmavUM3lm8EhdR+aMq6B8zV6hm8s3gkLqPzRlXQPmavU8ze2bwSF1H5pZV0D5mr1FLh3JQpO0mtgQ2w2MdDIa3QKtvTskzal2tnRk+N2MXBG0y8BM89zL3CNyAFtjp8Xhc4fhvXMjc2H3p+n3KDhB4rJ/8AxN956zcT4sTW2al8Grf6ies/C2YbINgPlHugbjkZYhxAC2lAS+hAHIu51JuGVoqwwdD4yqKfavex24mYUBsaM4xCZh7boZbQCEDpa78dajZRSYRpKxX22qma9tBvBXTz56gAQBgYl9EAYtihAG2qABAHhQIQGOHyieWH7iXM9F/rI+bLTi/NwTPPcxpwNAQAt8dHi8PnD8N65fE3Nhrt1PT7i8wgfSWkgQTWTYLgTpc9Z1eEnNNGlgK0KdOcZc5FhsXGQ6FLw5Z0EOY1gh+CH5bm0pcCKVK6+LNrK0QS2dRz/FVTXiZYu7IjOnjOOgvl5eCx+TlgtLqggNoR4QAqSeRd0KbjqyDauNU6eRu4YTYbxHTAdLxXAsPhCpyDxUXE8RJPQ8fKu07lgwXxptiEsmWFhFAXtqW1/VdcrFOu33kWKda6uxhSc6yK3KhuD2nWDVTqUZcGTxkpcCPnp9zdINCbujiT4D4HM+0r9Oz/ACiYHfKz1x6kAdsvHyuVAG5ACAxw+UT6P3EnxPQL+NXmy04vt61M8/zGnB0IAW+OjxeHzh+G9Jm3sPWpP0+5ZsWw/tkpzQ/cpR7qMvE+NLzLKnYgIPCyZDYDmk0yga6vBAvUGImoxIK8rRs2fPu6BwhP25bTd+V1RXocFlSXFeRlzRM4E2rBlY8UTMPLhRbtFQDxjZereHrxSyss0KiWjGFAwca4bvZkzudbyytYfTfVvarKpxesGWnBPtRZEOwhfGad0cRGhuMN4rdUGlW7ApKcruzJaTb0ZnLTl4FVLc7sTcnG8Ava+9ppTXegdiasiZOXrP8A2gRYkAIDHD5RPo/cSfE9Av4xebLTi+3rUzz/ADGnB0IAXGOjxeHzh+G9Jm5sHxKnp9yy4tvJcpzQ/lKPdRk4jxZeZZSV0Qitxk23UOYPx+CNoa3T1miycZUvK3QzMXUvKwrZcf03j8kYHoe0j+Aopa2fVEMuB1UBVe9mQt2MpSLEguyoMR0M/pJAPLT+VNGvJcCSFeSdkZ2baTjGe1wLojzlAipq6hJq0aarRw0rq/M0sNPXUsEjNxGVOQ5pIO+YQNeiutW7Fu6JayrTEMFsSE+lcqgqXVFASSAaDwh1hANklYdqh7wWkUroBqRW8ZXQUzkZcN1QDtCBCCxxeUT6P3EuZ6H/AFkfNlpxfb1qZ5/mNODoQAuMdHi8PnD8N6TNzYPiVPT7lmxb+TJTmh/KUe6jJxHiy8yVtua3OE41vNzeUritLLG5VqytG4iMIp/do7jWrW+C3kGntJWJOTldsxJPO7sggKOij80MO6WEG7oqpFrGL6Ese1E9bOsya5QuXLoTbOfhybO2w7EmZ91II3OHriOGrapYwjT46snp0kuJlhDLQJGLBZLv3WIyu6RNWUfBAbyV2qfDSk53JqLvOxztjRX/AI3HTcKDfEk9riVoXZoqKNrI7mkgPdU0rUA3tyS0bdLG6/whcqep06asTNj2lEEasQ1IJFaH8TiSTUm7ej/aE3KzGqelx52c6sNt9aBdoiemgi8cXlE+j91J8T0C/jF5stGL7etTPP8AMacHQgBcY6PF4fOH4b0mbmwvEqen3LLi28mSnND9yiPBGTiPFl5kJjItnJa5oIqBktH6na+gLOxlSzsZWLqW0FMs7iZzV3Y0WaMp74+pngQ+N5F56B+6nraQUOpYk8kLFgwds2BHimJMtaGQgXFwFC8gVoRoJ1qODcVZS0OYVGb7dwqfGBhwhuMClAxulw/WePYiTX/EUqrbKMWmLGJAqG3Dl0BaFBZUjTwdK6udcV+SaX9PzV7Ncs2sa3xO1cW1JE7ov+CErlwb2ih0nWdelcT4k0X2RvWY4BrQDqFb9dFPHgVZ94R2OHyi70fuIfE9BH+MXmy04vt61M89zGnB0IAXGOjxeHzh+G9Jm5sLxKnp9ydwEmBDsiVcdUEU4zU0XN1lMjFO05P8irw6tcbsct290j9R0hY81KrO3H8mFO9SRw2JgtMzoynf6eAL3PddUdK6WSHd1JIwUT23O54DxDgf1IDaDKva7LO+LSo3Fzd7kVTtSJKYtOEyUMtCDssv/qkgb0Xih11qO1Qwvlu+Zw1ZFYtGPkQydegKWhFuaCinKZIWbg/EbDq0VOSHG7Wdn7KWpio05a9T0tGlaJHTco98UihBAqQdgWhTqwcVYjnCx02fZD4j8k+E2lAdFCdqdWqlNIIRGRZ7DLwmQSauoMp3auKtTLwJo0s2pccFpwRGXfh08taKxCV4orTjabFFjhH9xPo/cXXM3l/GrzZacX29amef5jTg6EALjHR4vD5w/Dekzc2F4lT0+5yGbjssSSEBtSYYq6+jaVvNNmnoVeu/8aMPHvty8yr2ZJyMu0x5iL3VMuvbDB0OrXwidCz3J5bPRf8AuJl5lGNjTbmEMWZucQ2GNEJtzBy/mVeVRvQqynJkDPtrDdyV6l1S7yCm9dTa59XNd+aGx3TSn/FErWf4Z1U4mEhZ7puabCbUtZe+gr/n/qsU7wpZi/gKN3cb8pKNhCE2hvymm46NVVg4+nUqTqNHoo2SsQOG1iPD2xITSRSjyBfQntVzZFVpKMyGpG6uiSsCz2QxCZSpfeTk9K2YShOs/wAFdJ2Oy1wHXMZcLtBv1klV8ZUtPsl6gssNT3AGKQXNpQVv1XaloUJXimUaqvJi/wAcB/uB9H7lf5U74m0v41ebLTi+3rUzz3MacHQgBcY6PF4fOH4b0mbmwfEqen3LHi5hg2XKAgEbkNN+1KPdMnEJfElfqcmEeL2WmakDIfqIuvXEqMZIqTpJiwwgwNm5MkgGLD2gXhUZ4XoU6mF5lebMNdVpuOih03qo6UosqfCaka2RaQobtbREYf8Aacoe8pHG83HyZJluy84uLHeyCIxJDopJNLjk6hX/ADSpMVeMcqPQYGnFR1Lw+ETk1r4JuqSsq9r35mooRZtiQC8X1Iu26k1Sle8DnsLQygyRuArdovKsUoVMxzKVNG+FKuaby4adZ19KkVGpn7RHKcHHQ3yFkAOcQ59+2q1IUmipKqJ7G4yloEc17gVhRSNhSvs1eplrxfb1q6PPcxpwdCAFvjo8Xhc4fhvSkbuwV/ln6SzYtfJcpzQ/lKPBGRiPEl5llTsQmL4YIoRVFgKvhDgFKzQJLch35m3FcSpRZHKmnyF9NYr47HthNo+E6IHOdrDTc67kVR4eWfMV/lpZrjfl5BkNjWtaAGgAcgV2UU0XYyceBwTkiXLNrYaUi9Sr2RnLNc24N613RpuJHUknqSMKGNNBVXoRS5FZt3NEUvJuAouZxbOkzqhA0vpXiUiWhw3qITHD5Qd6P3UczfV92rzZacX29amef5jTg6EALbHW4CXhVNP6p+G9KRt7DnGNWbk7JoreDeNQSstBl9xY/cmBuVu5bWmum5mnWlF2RLPZlCcnJ1bf9EnnpHB2e0H7adzndOH+9+gz0jg7PaD9tFw3Th/vfoM9I4Oz2g/bTuG6cP8AeX9BnpHB2e0O+0lm/Abqofe/QZ6RwdntB+2ncN0Yf7y/oM9I4Mz2g/bRddA3TQ+8v6DPQODM9oP20XXQN00PvL+gz0jg7PaHfbSv+A3Th/vfoM9I4Mz2g/bRcN1UPvfoM9I4Mz2h3207huig1436KPhlbrJ2MyM0hr3uAdDFXBoYKAh9BWuyiLLiSYjLRwvwoyuuowsAYZACDzvMaEDQEAR1sSQiNoWg8oB/dAJ5e6xdW1gkHE0aPVCDq8uLkQRwG4uxAsz6h3jcXYgMz6h3jcXYgeZ9Q7xuLsQGZ9Q7xuLsQGZ9Q7xuLsQLM+od43F2IHmfUO8bi7EBmfUO8bi7ECzPqHeNxdiB5n1OmSwKo4GnYgHJ9RgYO2TuYCDktjBcgALUBoaXygKBWMO4W7ED0DuFuxAaB3C3YgNA7hbsQGgdwt2IDQO4W7EBoHcLdiA0DuFuxAaB3C3YgNA7gbsQGh6JJqAN0OEAgDYgD//Z">
            <a:hlinkClick r:id="rId4"/>
          </p:cNvPr>
          <p:cNvSpPr>
            <a:spLocks noChangeAspect="1" noChangeArrowheads="1"/>
          </p:cNvSpPr>
          <p:nvPr/>
        </p:nvSpPr>
        <p:spPr bwMode="auto">
          <a:xfrm>
            <a:off x="203200" y="-533400"/>
            <a:ext cx="1400175"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6" descr="classb"/>
          <p:cNvPicPr>
            <a:picLocks noChangeAspect="1" noChangeArrowheads="1"/>
          </p:cNvPicPr>
          <p:nvPr/>
        </p:nvPicPr>
        <p:blipFill>
          <a:blip r:embed="rId5">
            <a:extLst>
              <a:ext uri="{28A0092B-C50C-407E-A947-70E740481C1C}">
                <a14:useLocalDpi xmlns:a14="http://schemas.microsoft.com/office/drawing/2010/main" val="0"/>
              </a:ext>
            </a:extLst>
          </a:blip>
          <a:srcRect l="3810" t="4266" r="12517" b="13333"/>
          <a:stretch>
            <a:fillRect/>
          </a:stretch>
        </p:blipFill>
        <p:spPr bwMode="auto">
          <a:xfrm>
            <a:off x="867569" y="3200400"/>
            <a:ext cx="971442" cy="96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905000" y="3174555"/>
            <a:ext cx="6553200" cy="646331"/>
          </a:xfrm>
          <a:prstGeom prst="rect">
            <a:avLst/>
          </a:prstGeom>
          <a:noFill/>
        </p:spPr>
        <p:txBody>
          <a:bodyPr wrap="square" rtlCol="0">
            <a:spAutoFit/>
          </a:bodyPr>
          <a:lstStyle/>
          <a:p>
            <a:r>
              <a:rPr lang="en-US" b="1" u="sng" dirty="0" smtClean="0"/>
              <a:t>Class B</a:t>
            </a:r>
            <a:r>
              <a:rPr lang="en-US" dirty="0" smtClean="0"/>
              <a:t>: </a:t>
            </a:r>
            <a:r>
              <a:rPr lang="en-US" dirty="0" smtClean="0">
                <a:solidFill>
                  <a:srgbClr val="FF0000"/>
                </a:solidFill>
              </a:rPr>
              <a:t>Flammable liquids such as gasoline</a:t>
            </a:r>
            <a:r>
              <a:rPr lang="en-US" dirty="0" smtClean="0"/>
              <a:t>, kerosene, paint, paint thinners, propane, and greases</a:t>
            </a:r>
            <a:endParaRPr lang="en-US" dirty="0"/>
          </a:p>
        </p:txBody>
      </p:sp>
      <p:pic>
        <p:nvPicPr>
          <p:cNvPr id="12" name="Picture 7" descr="classc"/>
          <p:cNvPicPr>
            <a:picLocks noChangeAspect="1" noChangeArrowheads="1"/>
          </p:cNvPicPr>
          <p:nvPr/>
        </p:nvPicPr>
        <p:blipFill>
          <a:blip r:embed="rId6">
            <a:extLst>
              <a:ext uri="{28A0092B-C50C-407E-A947-70E740481C1C}">
                <a14:useLocalDpi xmlns:a14="http://schemas.microsoft.com/office/drawing/2010/main" val="0"/>
              </a:ext>
            </a:extLst>
          </a:blip>
          <a:srcRect l="3679" t="3935" r="10257" b="11475"/>
          <a:stretch>
            <a:fillRect/>
          </a:stretch>
        </p:blipFill>
        <p:spPr bwMode="auto">
          <a:xfrm>
            <a:off x="862919" y="4332514"/>
            <a:ext cx="1001713" cy="989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1905000" y="4332514"/>
            <a:ext cx="6553200" cy="646331"/>
          </a:xfrm>
          <a:prstGeom prst="rect">
            <a:avLst/>
          </a:prstGeom>
          <a:noFill/>
        </p:spPr>
        <p:txBody>
          <a:bodyPr wrap="square" rtlCol="0">
            <a:spAutoFit/>
          </a:bodyPr>
          <a:lstStyle/>
          <a:p>
            <a:r>
              <a:rPr lang="en-US" b="1" u="sng" dirty="0" smtClean="0"/>
              <a:t>Class C</a:t>
            </a:r>
            <a:r>
              <a:rPr lang="en-US" dirty="0" smtClean="0"/>
              <a:t>: </a:t>
            </a:r>
            <a:r>
              <a:rPr lang="en-US" dirty="0" smtClean="0">
                <a:solidFill>
                  <a:srgbClr val="FF0000"/>
                </a:solidFill>
              </a:rPr>
              <a:t>Energized electrical equipment</a:t>
            </a:r>
            <a:r>
              <a:rPr lang="en-US" dirty="0" smtClean="0"/>
              <a:t>, such as switches, panel boxes, power tools, and appliances.</a:t>
            </a:r>
            <a:endParaRPr lang="en-US" dirty="0"/>
          </a:p>
        </p:txBody>
      </p:sp>
      <p:pic>
        <p:nvPicPr>
          <p:cNvPr id="14" name="Picture 8" descr="classd"/>
          <p:cNvPicPr>
            <a:picLocks noChangeAspect="1" noChangeArrowheads="1"/>
          </p:cNvPicPr>
          <p:nvPr/>
        </p:nvPicPr>
        <p:blipFill>
          <a:blip r:embed="rId7">
            <a:extLst>
              <a:ext uri="{28A0092B-C50C-407E-A947-70E740481C1C}">
                <a14:useLocalDpi xmlns:a14="http://schemas.microsoft.com/office/drawing/2010/main" val="0"/>
              </a:ext>
            </a:extLst>
          </a:blip>
          <a:srcRect l="3810" t="3734" r="14694" b="15466"/>
          <a:stretch>
            <a:fillRect/>
          </a:stretch>
        </p:blipFill>
        <p:spPr bwMode="auto">
          <a:xfrm>
            <a:off x="871129" y="5410200"/>
            <a:ext cx="993503" cy="989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1942193" y="5410200"/>
            <a:ext cx="6553200" cy="646331"/>
          </a:xfrm>
          <a:prstGeom prst="rect">
            <a:avLst/>
          </a:prstGeom>
          <a:noFill/>
        </p:spPr>
        <p:txBody>
          <a:bodyPr wrap="square" rtlCol="0">
            <a:spAutoFit/>
          </a:bodyPr>
          <a:lstStyle/>
          <a:p>
            <a:r>
              <a:rPr lang="en-US" b="1" u="sng" dirty="0" smtClean="0"/>
              <a:t>Class D</a:t>
            </a:r>
            <a:r>
              <a:rPr lang="en-US" dirty="0" smtClean="0"/>
              <a:t>: </a:t>
            </a:r>
            <a:r>
              <a:rPr lang="en-US" dirty="0" smtClean="0">
                <a:solidFill>
                  <a:srgbClr val="FF0000"/>
                </a:solidFill>
              </a:rPr>
              <a:t>Flammable metals</a:t>
            </a:r>
            <a:r>
              <a:rPr lang="en-US" dirty="0" smtClean="0"/>
              <a:t>, such as magnesium, titanium, potassium, lithium, calcium, zinc, and sodium.</a:t>
            </a:r>
            <a:endParaRPr lang="en-US" dirty="0"/>
          </a:p>
        </p:txBody>
      </p:sp>
    </p:spTree>
    <p:extLst>
      <p:ext uri="{BB962C8B-B14F-4D97-AF65-F5344CB8AC3E}">
        <p14:creationId xmlns:p14="http://schemas.microsoft.com/office/powerpoint/2010/main" val="278872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100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100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0-#ppt_w/2"/>
                                          </p:val>
                                        </p:tav>
                                        <p:tav tm="100000">
                                          <p:val>
                                            <p:strVal val="#ppt_x"/>
                                          </p:val>
                                        </p:tav>
                                      </p:tavLst>
                                    </p:anim>
                                    <p:anim calcmode="lin" valueType="num">
                                      <p:cBhvr additive="base">
                                        <p:cTn id="18" dur="500" fill="hold"/>
                                        <p:tgtEl>
                                          <p:spTgt spid="12"/>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2" fill="hold" nodeType="afterEffect">
                                  <p:stCondLst>
                                    <p:cond delay="100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1+#ppt_w/2"/>
                                          </p:val>
                                        </p:tav>
                                        <p:tav tm="100000">
                                          <p:val>
                                            <p:strVal val="#ppt_x"/>
                                          </p:val>
                                        </p:tav>
                                      </p:tavLst>
                                    </p:anim>
                                    <p:anim calcmode="lin" valueType="num">
                                      <p:cBhvr additive="base">
                                        <p:cTn id="23"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6013" y="2209800"/>
            <a:ext cx="7745505" cy="4114800"/>
          </a:xfrm>
        </p:spPr>
        <p:txBody>
          <a:bodyPr>
            <a:normAutofit fontScale="25000" lnSpcReduction="20000"/>
          </a:bodyPr>
          <a:lstStyle/>
          <a:p>
            <a:pPr marL="0" indent="0">
              <a:buNone/>
            </a:pPr>
            <a:r>
              <a:rPr lang="en-US" sz="8800" b="1" i="1" dirty="0" smtClean="0">
                <a:solidFill>
                  <a:srgbClr val="C00000"/>
                </a:solidFill>
              </a:rPr>
              <a:t>Flammable</a:t>
            </a:r>
            <a:r>
              <a:rPr lang="en-US" sz="8800" b="1" dirty="0" smtClean="0"/>
              <a:t> </a:t>
            </a:r>
            <a:r>
              <a:rPr lang="en-US" sz="8800" dirty="0"/>
              <a:t>material has a flashpoint below 100°F </a:t>
            </a:r>
          </a:p>
          <a:p>
            <a:r>
              <a:rPr lang="en-US" sz="7200" dirty="0" smtClean="0"/>
              <a:t>Flammable is a material that can easily catch fire under normal circumstances and with the help of minimal ignition source. Just a spark is sufficient enough. </a:t>
            </a:r>
          </a:p>
          <a:p>
            <a:pPr marL="0" indent="0">
              <a:buNone/>
            </a:pPr>
            <a:endParaRPr lang="en-US" sz="7200" dirty="0" smtClean="0"/>
          </a:p>
          <a:p>
            <a:r>
              <a:rPr lang="en-US" sz="7200" i="1" dirty="0" smtClean="0"/>
              <a:t>Example</a:t>
            </a:r>
            <a:r>
              <a:rPr lang="en-US" sz="7200" dirty="0" smtClean="0"/>
              <a:t>: </a:t>
            </a:r>
            <a:r>
              <a:rPr lang="en-US" sz="7200" b="1" dirty="0" smtClean="0"/>
              <a:t>Propane</a:t>
            </a:r>
            <a:endParaRPr lang="en-US" sz="7200" b="1" dirty="0"/>
          </a:p>
          <a:p>
            <a:pPr marL="0" indent="0">
              <a:buNone/>
            </a:pPr>
            <a:endParaRPr lang="en-US" sz="9600" b="1" i="1" dirty="0">
              <a:solidFill>
                <a:schemeClr val="accent5">
                  <a:lumMod val="60000"/>
                  <a:lumOff val="40000"/>
                </a:schemeClr>
              </a:solidFill>
            </a:endParaRPr>
          </a:p>
          <a:p>
            <a:pPr marL="0" indent="0">
              <a:buNone/>
            </a:pPr>
            <a:endParaRPr lang="en-US" sz="9600" b="1" i="1" dirty="0" smtClean="0">
              <a:solidFill>
                <a:schemeClr val="accent5">
                  <a:lumMod val="60000"/>
                  <a:lumOff val="40000"/>
                </a:schemeClr>
              </a:solidFill>
            </a:endParaRPr>
          </a:p>
          <a:p>
            <a:pPr marL="0" indent="0">
              <a:buNone/>
            </a:pPr>
            <a:r>
              <a:rPr lang="en-US" sz="8800" b="1" i="1" dirty="0" smtClean="0">
                <a:solidFill>
                  <a:schemeClr val="accent5">
                    <a:lumMod val="60000"/>
                    <a:lumOff val="40000"/>
                  </a:schemeClr>
                </a:solidFill>
              </a:rPr>
              <a:t>Combustible</a:t>
            </a:r>
            <a:r>
              <a:rPr lang="en-US" sz="8800" dirty="0" smtClean="0"/>
              <a:t> material has a flashpoint of 100°F or above </a:t>
            </a:r>
          </a:p>
          <a:p>
            <a:r>
              <a:rPr lang="en-US" sz="7200" dirty="0"/>
              <a:t>Combustible materials can include anything that will burn. </a:t>
            </a:r>
            <a:r>
              <a:rPr lang="en-US" sz="7200" dirty="0" smtClean="0"/>
              <a:t>More </a:t>
            </a:r>
            <a:r>
              <a:rPr lang="en-US" sz="7200" dirty="0"/>
              <a:t>vigorous conditions are required for an ideal combustible material to burn. A simple spark is definitely not enough. </a:t>
            </a:r>
            <a:endParaRPr lang="en-US" sz="7200" dirty="0" smtClean="0"/>
          </a:p>
          <a:p>
            <a:pPr marL="0" indent="0">
              <a:buNone/>
            </a:pPr>
            <a:endParaRPr lang="en-US" sz="7200" dirty="0" smtClean="0"/>
          </a:p>
          <a:p>
            <a:r>
              <a:rPr lang="en-US" sz="7200" i="1" dirty="0" smtClean="0"/>
              <a:t>Examples:</a:t>
            </a:r>
            <a:r>
              <a:rPr lang="en-US" sz="7200" dirty="0" smtClean="0"/>
              <a:t> </a:t>
            </a:r>
            <a:r>
              <a:rPr lang="en-US" sz="7200" b="1" dirty="0" smtClean="0"/>
              <a:t>Paper &amp; wood</a:t>
            </a:r>
            <a:r>
              <a:rPr lang="en-US" sz="7200" b="1" dirty="0"/>
              <a:t/>
            </a:r>
            <a:br>
              <a:rPr lang="en-US" sz="7200" b="1" dirty="0"/>
            </a:br>
            <a:r>
              <a:rPr lang="en-US" sz="7200" dirty="0"/>
              <a:t/>
            </a:r>
            <a:br>
              <a:rPr lang="en-US" sz="7200" dirty="0"/>
            </a:br>
            <a:r>
              <a:rPr lang="en-US" sz="1600" dirty="0"/>
              <a:t/>
            </a:r>
            <a:br>
              <a:rPr lang="en-US" sz="1600" dirty="0"/>
            </a:br>
            <a:r>
              <a:rPr lang="en-US" sz="1600" i="1" dirty="0"/>
              <a:t/>
            </a:r>
            <a:br>
              <a:rPr lang="en-US" sz="1600" i="1" dirty="0"/>
            </a:br>
            <a:r>
              <a:rPr lang="en-US" sz="1600" i="1" dirty="0"/>
              <a:t/>
            </a:r>
            <a:br>
              <a:rPr lang="en-US" sz="1600" i="1" dirty="0"/>
            </a:br>
            <a:r>
              <a:rPr lang="en-US" dirty="0"/>
              <a:t/>
            </a:r>
            <a:br>
              <a:rPr lang="en-US" dirty="0"/>
            </a:br>
            <a:endParaRPr lang="en-US" dirty="0"/>
          </a:p>
          <a:p>
            <a:pPr marL="0" indent="0">
              <a:buNone/>
            </a:pPr>
            <a:endParaRPr lang="en-US" dirty="0"/>
          </a:p>
        </p:txBody>
      </p:sp>
      <p:sp>
        <p:nvSpPr>
          <p:cNvPr id="3" name="Title 2"/>
          <p:cNvSpPr>
            <a:spLocks noGrp="1"/>
          </p:cNvSpPr>
          <p:nvPr>
            <p:ph type="title"/>
          </p:nvPr>
        </p:nvSpPr>
        <p:spPr>
          <a:xfrm>
            <a:off x="381000" y="685800"/>
            <a:ext cx="8458200" cy="1054250"/>
          </a:xfrm>
        </p:spPr>
        <p:txBody>
          <a:bodyPr/>
          <a:lstStyle/>
          <a:p>
            <a:r>
              <a:rPr lang="en-US" sz="3900" dirty="0" smtClean="0"/>
              <a:t>Combustible vs. Flammable Material</a:t>
            </a:r>
            <a:endParaRPr lang="en-US" sz="39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3412" y="5334000"/>
            <a:ext cx="1322388" cy="13223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3686" y="2971800"/>
            <a:ext cx="1143000" cy="146957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789157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056149"/>
            <a:ext cx="8296274" cy="3877815"/>
          </a:xfrm>
        </p:spPr>
        <p:txBody>
          <a:bodyPr/>
          <a:lstStyle/>
          <a:p>
            <a:r>
              <a:rPr lang="en-US" sz="2200" dirty="0" smtClean="0"/>
              <a:t>Regarding firefighting, Material Safety Data Sheets (MSDS’s) tell you important facts about the chemicals or products you may come in contact with throughout the agency.</a:t>
            </a:r>
          </a:p>
          <a:p>
            <a:r>
              <a:rPr lang="en-US" sz="2200" dirty="0" smtClean="0"/>
              <a:t>Each worksite has a designated MSDS for every chemical and/or product used</a:t>
            </a:r>
            <a:endParaRPr lang="en-US" sz="2200" dirty="0"/>
          </a:p>
          <a:p>
            <a:pPr marL="0" indent="0">
              <a:buNone/>
            </a:pPr>
            <a:endParaRPr lang="en-US" dirty="0"/>
          </a:p>
        </p:txBody>
      </p:sp>
      <p:sp>
        <p:nvSpPr>
          <p:cNvPr id="3" name="Title 2"/>
          <p:cNvSpPr>
            <a:spLocks noGrp="1"/>
          </p:cNvSpPr>
          <p:nvPr>
            <p:ph type="title"/>
          </p:nvPr>
        </p:nvSpPr>
        <p:spPr>
          <a:xfrm>
            <a:off x="609600" y="533400"/>
            <a:ext cx="7756263" cy="1054250"/>
          </a:xfrm>
        </p:spPr>
        <p:txBody>
          <a:bodyPr/>
          <a:lstStyle/>
          <a:p>
            <a:r>
              <a:rPr lang="en-US" sz="4800" dirty="0" smtClean="0"/>
              <a:t>Combustible &amp; Flammable Chemicals</a:t>
            </a:r>
            <a:endParaRPr lang="en-US" sz="4800" dirty="0"/>
          </a:p>
        </p:txBody>
      </p:sp>
      <p:pic>
        <p:nvPicPr>
          <p:cNvPr id="3074" name="Picture 2" descr="https://encrypted-tbn0.gstatic.com/images?q=tbn:ANd9GcQdV2mfkrV6gocNgL2hHZBATonM--d-l1Qgul9LGzMHwzYzO1W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999" y="3883478"/>
            <a:ext cx="2809875" cy="27051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076" name="Picture 4" descr="https://www.bestway.pro/shop/wp-content/plugins/wp-easycart-data/products/pics1/material-safety-data-sheets-msds_12a3a1af1672d3994a6e11b41bda004a.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40971" y="3962400"/>
            <a:ext cx="2709930" cy="27051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161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Locked or blocked exits</a:t>
            </a:r>
          </a:p>
          <a:p>
            <a:r>
              <a:rPr lang="en-US" dirty="0" smtClean="0"/>
              <a:t>Blocked exit signs, isles, hallways</a:t>
            </a:r>
          </a:p>
          <a:p>
            <a:r>
              <a:rPr lang="en-US" dirty="0" smtClean="0"/>
              <a:t>Smoking areas</a:t>
            </a:r>
          </a:p>
          <a:p>
            <a:r>
              <a:rPr lang="en-US" dirty="0" smtClean="0"/>
              <a:t>Trash or debris</a:t>
            </a:r>
          </a:p>
          <a:p>
            <a:r>
              <a:rPr lang="en-US" dirty="0" smtClean="0"/>
              <a:t>Cooking hazards</a:t>
            </a:r>
          </a:p>
          <a:p>
            <a:r>
              <a:rPr lang="en-US" dirty="0" smtClean="0"/>
              <a:t>Emergency stairway doors blocked or propped open</a:t>
            </a:r>
          </a:p>
          <a:p>
            <a:r>
              <a:rPr lang="en-US" dirty="0" smtClean="0"/>
              <a:t>Emergency lighting hazards</a:t>
            </a:r>
            <a:endParaRPr lang="en-US" dirty="0"/>
          </a:p>
        </p:txBody>
      </p:sp>
      <p:sp>
        <p:nvSpPr>
          <p:cNvPr id="3" name="Title 2"/>
          <p:cNvSpPr>
            <a:spLocks noGrp="1"/>
          </p:cNvSpPr>
          <p:nvPr>
            <p:ph type="title"/>
          </p:nvPr>
        </p:nvSpPr>
        <p:spPr/>
        <p:txBody>
          <a:bodyPr/>
          <a:lstStyle/>
          <a:p>
            <a:r>
              <a:rPr lang="en-US" sz="4000" dirty="0" smtClean="0"/>
              <a:t>Fire Hazards in the Workplace</a:t>
            </a:r>
            <a:endParaRPr lang="en-US" sz="4000" dirty="0"/>
          </a:p>
        </p:txBody>
      </p:sp>
    </p:spTree>
    <p:extLst>
      <p:ext uri="{BB962C8B-B14F-4D97-AF65-F5344CB8AC3E}">
        <p14:creationId xmlns:p14="http://schemas.microsoft.com/office/powerpoint/2010/main" val="2760132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133600"/>
            <a:ext cx="7987553" cy="3916362"/>
          </a:xfrm>
        </p:spPr>
        <p:txBody>
          <a:bodyPr>
            <a:normAutofit lnSpcReduction="10000"/>
          </a:bodyPr>
          <a:lstStyle/>
          <a:p>
            <a:pPr marL="0" indent="0">
              <a:buNone/>
            </a:pPr>
            <a:r>
              <a:rPr lang="en-US" b="1" dirty="0" smtClean="0"/>
              <a:t>Class A </a:t>
            </a:r>
            <a:r>
              <a:rPr lang="en-US" b="1" dirty="0" smtClean="0">
                <a:sym typeface="Wingdings" panose="05000000000000000000" pitchFamily="2" charset="2"/>
              </a:rPr>
              <a:t> Ordinary Combustibles</a:t>
            </a:r>
          </a:p>
          <a:p>
            <a:r>
              <a:rPr lang="en-US" sz="2000" dirty="0" smtClean="0">
                <a:sym typeface="Wingdings" panose="05000000000000000000" pitchFamily="2" charset="2"/>
              </a:rPr>
              <a:t>Keep storage and working areas free of trash</a:t>
            </a:r>
          </a:p>
          <a:p>
            <a:r>
              <a:rPr lang="en-US" sz="2000" dirty="0" smtClean="0">
                <a:sym typeface="Wingdings" panose="05000000000000000000" pitchFamily="2" charset="2"/>
              </a:rPr>
              <a:t>Place oily rags in covered containers</a:t>
            </a:r>
          </a:p>
          <a:p>
            <a:pPr marL="0" indent="0">
              <a:buNone/>
            </a:pPr>
            <a:endParaRPr lang="en-US" sz="2000" dirty="0">
              <a:sym typeface="Wingdings" panose="05000000000000000000" pitchFamily="2" charset="2"/>
            </a:endParaRPr>
          </a:p>
          <a:p>
            <a:pPr marL="0" indent="0">
              <a:buNone/>
            </a:pPr>
            <a:r>
              <a:rPr lang="en-US" b="1" dirty="0" smtClean="0">
                <a:sym typeface="Wingdings" panose="05000000000000000000" pitchFamily="2" charset="2"/>
              </a:rPr>
              <a:t>Class B  Flammable liquids or gases</a:t>
            </a:r>
          </a:p>
          <a:p>
            <a:r>
              <a:rPr lang="en-US" dirty="0" smtClean="0">
                <a:sym typeface="Wingdings" panose="05000000000000000000" pitchFamily="2" charset="2"/>
              </a:rPr>
              <a:t> </a:t>
            </a:r>
            <a:r>
              <a:rPr lang="en-US" sz="2200" dirty="0" smtClean="0">
                <a:sym typeface="Wingdings" panose="05000000000000000000" pitchFamily="2" charset="2"/>
              </a:rPr>
              <a:t>Don’t refuel gasoline-powered equipment in a confined space, in the presence of an open flame, or while the equipment is hot.</a:t>
            </a:r>
          </a:p>
          <a:p>
            <a:r>
              <a:rPr lang="en-US" sz="2200" dirty="0" smtClean="0">
                <a:sym typeface="Wingdings" panose="05000000000000000000" pitchFamily="2" charset="2"/>
              </a:rPr>
              <a:t>Keep flammable liquids stored in a tightly closed container and away from spark producing sources.</a:t>
            </a:r>
          </a:p>
          <a:p>
            <a:r>
              <a:rPr lang="en-US" sz="2200" dirty="0" smtClean="0">
                <a:sym typeface="Wingdings" panose="05000000000000000000" pitchFamily="2" charset="2"/>
              </a:rPr>
              <a:t>Use flammable liquids only in well ventilated areas.</a:t>
            </a:r>
            <a:endParaRPr lang="en-US" sz="2200" dirty="0"/>
          </a:p>
        </p:txBody>
      </p:sp>
      <p:sp>
        <p:nvSpPr>
          <p:cNvPr id="3" name="Title 2"/>
          <p:cNvSpPr>
            <a:spLocks noGrp="1"/>
          </p:cNvSpPr>
          <p:nvPr>
            <p:ph type="title"/>
          </p:nvPr>
        </p:nvSpPr>
        <p:spPr/>
        <p:txBody>
          <a:bodyPr/>
          <a:lstStyle/>
          <a:p>
            <a:r>
              <a:rPr lang="en-US" dirty="0" smtClean="0"/>
              <a:t>To Prevent Fires</a:t>
            </a:r>
            <a:endParaRPr lang="en-US" dirty="0"/>
          </a:p>
        </p:txBody>
      </p:sp>
    </p:spTree>
    <p:extLst>
      <p:ext uri="{BB962C8B-B14F-4D97-AF65-F5344CB8AC3E}">
        <p14:creationId xmlns:p14="http://schemas.microsoft.com/office/powerpoint/2010/main" val="21814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b="1" dirty="0" smtClean="0"/>
              <a:t>Class C </a:t>
            </a:r>
            <a:r>
              <a:rPr lang="en-US" b="1" dirty="0" smtClean="0">
                <a:sym typeface="Wingdings" panose="05000000000000000000" pitchFamily="2" charset="2"/>
              </a:rPr>
              <a:t> Electrical equipment</a:t>
            </a:r>
          </a:p>
          <a:p>
            <a:r>
              <a:rPr lang="en-US" sz="2000" dirty="0" smtClean="0">
                <a:sym typeface="Wingdings" panose="05000000000000000000" pitchFamily="2" charset="2"/>
              </a:rPr>
              <a:t>Investigate any appliance or electrical equipment that smells strange. Unusual odors can be the first sign of potential fire.</a:t>
            </a:r>
          </a:p>
          <a:p>
            <a:r>
              <a:rPr lang="en-US" sz="2000" dirty="0" smtClean="0"/>
              <a:t>Utility lights should always have some type of wire guard over them</a:t>
            </a:r>
          </a:p>
          <a:p>
            <a:r>
              <a:rPr lang="en-US" sz="2000" dirty="0" smtClean="0"/>
              <a:t>Never install a fuse rated higher than specified for the circuit.</a:t>
            </a:r>
          </a:p>
          <a:p>
            <a:pPr marL="0" indent="0">
              <a:buNone/>
            </a:pPr>
            <a:endParaRPr lang="en-US" sz="2000" dirty="0"/>
          </a:p>
          <a:p>
            <a:pPr marL="0" indent="0">
              <a:buNone/>
            </a:pPr>
            <a:r>
              <a:rPr lang="en-US" b="1" dirty="0" smtClean="0"/>
              <a:t>Class D </a:t>
            </a:r>
            <a:r>
              <a:rPr lang="en-US" b="1" dirty="0" smtClean="0">
                <a:sym typeface="Wingdings" panose="05000000000000000000" pitchFamily="2" charset="2"/>
              </a:rPr>
              <a:t> Flammable metals</a:t>
            </a:r>
          </a:p>
          <a:p>
            <a:r>
              <a:rPr lang="en-US" sz="2000" dirty="0" smtClean="0">
                <a:sym typeface="Wingdings" panose="05000000000000000000" pitchFamily="2" charset="2"/>
              </a:rPr>
              <a:t>Before working with metals, be sure to gather knowledge about the properties of such metals and use good judgment in your use of metals to avoid potential ignition of flammable metals</a:t>
            </a:r>
            <a:endParaRPr lang="en-US" sz="2000" dirty="0"/>
          </a:p>
        </p:txBody>
      </p:sp>
      <p:sp>
        <p:nvSpPr>
          <p:cNvPr id="3" name="Title 2"/>
          <p:cNvSpPr>
            <a:spLocks noGrp="1"/>
          </p:cNvSpPr>
          <p:nvPr>
            <p:ph type="title"/>
          </p:nvPr>
        </p:nvSpPr>
        <p:spPr/>
        <p:txBody>
          <a:bodyPr/>
          <a:lstStyle/>
          <a:p>
            <a:r>
              <a:rPr lang="en-US" dirty="0" smtClean="0"/>
              <a:t>To Prevent Fires</a:t>
            </a:r>
            <a:endParaRPr lang="en-US" dirty="0"/>
          </a:p>
        </p:txBody>
      </p:sp>
    </p:spTree>
    <p:extLst>
      <p:ext uri="{BB962C8B-B14F-4D97-AF65-F5344CB8AC3E}">
        <p14:creationId xmlns:p14="http://schemas.microsoft.com/office/powerpoint/2010/main" val="32293896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503</TotalTime>
  <Words>1652</Words>
  <Application>Microsoft Office PowerPoint</Application>
  <PresentationFormat>On-screen Show (4:3)</PresentationFormat>
  <Paragraphs>182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Baskerville Old Face</vt:lpstr>
      <vt:lpstr>Book Antiqua</vt:lpstr>
      <vt:lpstr>Calibri</vt:lpstr>
      <vt:lpstr>Wingdings</vt:lpstr>
      <vt:lpstr>Hardcover</vt:lpstr>
      <vt:lpstr>Fire Safety Training</vt:lpstr>
      <vt:lpstr>Elements of Fire</vt:lpstr>
      <vt:lpstr>Hazardous Fuel Sources</vt:lpstr>
      <vt:lpstr>4 Classes of Fire</vt:lpstr>
      <vt:lpstr>Combustible vs. Flammable Material</vt:lpstr>
      <vt:lpstr>Combustible &amp; Flammable Chemicals</vt:lpstr>
      <vt:lpstr>Fire Hazards in the Workplace</vt:lpstr>
      <vt:lpstr>To Prevent Fires</vt:lpstr>
      <vt:lpstr>To Prevent Fires</vt:lpstr>
      <vt:lpstr>Preparing for a Fire Emergency</vt:lpstr>
      <vt:lpstr>Fire Evacuation Plan</vt:lpstr>
      <vt:lpstr>If You Notice a Fire</vt:lpstr>
      <vt:lpstr>If You Hear the Fire Alarm</vt:lpstr>
      <vt:lpstr>If You Hear the Fire Alarm (Cont.)</vt:lpstr>
      <vt:lpstr>If You’re Trapped in the Building</vt:lpstr>
      <vt:lpstr>After a Fire Emergency</vt:lpstr>
      <vt:lpstr>REMEMBER!</vt:lpstr>
      <vt:lpstr>Fire Extinguishers</vt:lpstr>
      <vt:lpstr>Using a Fire Extinguisher</vt:lpstr>
      <vt:lpstr>Using a Fire Extinguisher (Cont.)</vt:lpstr>
      <vt:lpstr>Types of Fire Extinguishers</vt:lpstr>
      <vt:lpstr>Before Using a Fire Extinguisher</vt:lpstr>
      <vt:lpstr>Fire Extinguisher Inspections</vt:lpstr>
      <vt:lpstr>REMEMBER!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Safety Training</dc:title>
  <dc:creator>Greg Richards</dc:creator>
  <cp:lastModifiedBy>Greg Richards</cp:lastModifiedBy>
  <cp:revision>46</cp:revision>
  <dcterms:created xsi:type="dcterms:W3CDTF">2015-02-04T20:37:30Z</dcterms:created>
  <dcterms:modified xsi:type="dcterms:W3CDTF">2016-04-25T17:53:07Z</dcterms:modified>
</cp:coreProperties>
</file>